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2" r:id="rId7"/>
    <p:sldId id="267" r:id="rId8"/>
    <p:sldId id="269" r:id="rId9"/>
    <p:sldId id="268" r:id="rId10"/>
    <p:sldId id="260" r:id="rId11"/>
    <p:sldId id="263" r:id="rId12"/>
    <p:sldId id="265" r:id="rId13"/>
    <p:sldId id="264"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99"/>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Título"/>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19" name="18 Marcador de pie de página"/>
          <p:cNvSpPr>
            <a:spLocks noGrp="1"/>
          </p:cNvSpPr>
          <p:nvPr>
            <p:ph type="ftr" sz="quarter" idx="11"/>
          </p:nvPr>
        </p:nvSpPr>
        <p:spPr/>
        <p:txBody>
          <a:bodyPr/>
          <a:lstStyle/>
          <a:p>
            <a:endParaRPr lang="es-MX"/>
          </a:p>
        </p:txBody>
      </p:sp>
      <p:sp>
        <p:nvSpPr>
          <p:cNvPr id="27" name="26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Forma libre"/>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Título"/>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320"/>
            <a:ext cx="7470648" cy="1143000"/>
          </a:xfrm>
        </p:spPr>
        <p:txBody>
          <a:bodyPr anchor="ctr"/>
          <a:lstStyle>
            <a:lvl1pPr algn="l">
              <a:defRPr sz="4600"/>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8" name="7 Marcador de número de diapositiva"/>
          <p:cNvSpPr>
            <a:spLocks noGrp="1"/>
          </p:cNvSpPr>
          <p:nvPr>
            <p:ph type="sldNum" sz="quarter" idx="11"/>
          </p:nvPr>
        </p:nvSpPr>
        <p:spPr/>
        <p:txBody>
          <a:bodyPr/>
          <a:lstStyle/>
          <a:p>
            <a:fld id="{28E981AB-CDBE-45EF-A027-8993265895A6}" type="slidenum">
              <a:rPr lang="es-MX" smtClean="0"/>
              <a:pPr/>
              <a:t>‹Nº›</a:t>
            </a:fld>
            <a:endParaRPr lang="es-MX"/>
          </a:p>
        </p:txBody>
      </p:sp>
      <p:sp>
        <p:nvSpPr>
          <p:cNvPr id="9" name="8 Marcador de pie de página"/>
          <p:cNvSpPr>
            <a:spLocks noGrp="1"/>
          </p:cNvSpPr>
          <p:nvPr>
            <p:ph type="ftr" sz="quarter" idx="12"/>
          </p:nvPr>
        </p:nvSpPr>
        <p:spPr/>
        <p:txBody>
          <a:bodyPr/>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1D025BA-068E-4A76-9969-FF89C3B96E78}"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a:xfrm>
            <a:off x="8156448" y="6422064"/>
            <a:ext cx="762000" cy="365125"/>
          </a:xfrm>
        </p:spPr>
        <p:txBody>
          <a:bodyPr/>
          <a:lstStyle/>
          <a:p>
            <a:fld id="{28E981AB-CDBE-45EF-A027-8993265895A6}"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457200" y="6422064"/>
            <a:ext cx="2133600" cy="365125"/>
          </a:xfrm>
        </p:spPr>
        <p:txBody>
          <a:bodyPr/>
          <a:lstStyle/>
          <a:p>
            <a:fld id="{F1D025BA-068E-4A76-9969-FF89C3B96E78}" type="datetimeFigureOut">
              <a:rPr lang="es-MX" smtClean="0"/>
              <a:pPr/>
              <a:t>01/03/2014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8E981AB-CDBE-45EF-A027-8993265895A6}"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Forma libre"/>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Forma libre"/>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Marcador de título"/>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1D025BA-068E-4A76-9969-FF89C3B96E78}" type="datetimeFigureOut">
              <a:rPr lang="es-MX" smtClean="0"/>
              <a:pPr/>
              <a:t>01/03/2014</a:t>
            </a:fld>
            <a:endParaRPr lang="es-MX"/>
          </a:p>
        </p:txBody>
      </p:sp>
      <p:sp>
        <p:nvSpPr>
          <p:cNvPr id="22" name="21 Marcador de pie de página"/>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s-MX"/>
          </a:p>
        </p:txBody>
      </p:sp>
      <p:sp>
        <p:nvSpPr>
          <p:cNvPr id="18" name="17 Marcador de número de diapositiva"/>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8E981AB-CDBE-45EF-A027-8993265895A6}" type="slidenum">
              <a:rPr lang="es-MX" smtClean="0"/>
              <a:pPr/>
              <a:t>‹Nº›</a:t>
            </a:fld>
            <a:endParaRPr lang="es-MX"/>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332656"/>
            <a:ext cx="7772400" cy="1470025"/>
          </a:xfrm>
        </p:spPr>
        <p:txBody>
          <a:bodyPr>
            <a:normAutofit/>
          </a:bodyPr>
          <a:lstStyle/>
          <a:p>
            <a:pPr algn="ctr"/>
            <a:r>
              <a:rPr lang="es-MX" sz="6000" dirty="0" smtClean="0">
                <a:latin typeface="Felix Titling" pitchFamily="82" charset="0"/>
              </a:rPr>
              <a:t>CONDUCTIVISMO</a:t>
            </a:r>
            <a:endParaRPr lang="es-MX" sz="6000" dirty="0">
              <a:latin typeface="Felix Titling" pitchFamily="82" charset="0"/>
            </a:endParaRPr>
          </a:p>
        </p:txBody>
      </p:sp>
      <p:sp>
        <p:nvSpPr>
          <p:cNvPr id="3" name="2 Subtítulo"/>
          <p:cNvSpPr>
            <a:spLocks noGrp="1"/>
          </p:cNvSpPr>
          <p:nvPr>
            <p:ph type="subTitle" idx="1"/>
          </p:nvPr>
        </p:nvSpPr>
        <p:spPr>
          <a:xfrm>
            <a:off x="259432" y="4725144"/>
            <a:ext cx="6400800" cy="1752600"/>
          </a:xfrm>
        </p:spPr>
        <p:txBody>
          <a:bodyPr>
            <a:normAutofit/>
          </a:bodyPr>
          <a:lstStyle/>
          <a:p>
            <a:pPr algn="l"/>
            <a:r>
              <a:rPr lang="es-MX" sz="2800" dirty="0" smtClean="0"/>
              <a:t>Alumna: Lizbeth Hernández Gómez</a:t>
            </a:r>
          </a:p>
          <a:p>
            <a:pPr algn="l"/>
            <a:r>
              <a:rPr lang="es-MX" sz="2800" dirty="0" smtClean="0"/>
              <a:t>Prof..: </a:t>
            </a:r>
            <a:r>
              <a:rPr lang="es-MX" sz="2800" dirty="0" err="1" smtClean="0"/>
              <a:t>Eliu</a:t>
            </a:r>
            <a:r>
              <a:rPr lang="es-MX" sz="2800" dirty="0" smtClean="0"/>
              <a:t> Gómez Castro</a:t>
            </a:r>
            <a:endParaRPr lang="es-MX" sz="2800" dirty="0"/>
          </a:p>
        </p:txBody>
      </p:sp>
      <p:pic>
        <p:nvPicPr>
          <p:cNvPr id="5" name="4 Imagen" descr="20070830-skinner[1].jpg"/>
          <p:cNvPicPr>
            <a:picLocks noChangeAspect="1"/>
          </p:cNvPicPr>
          <p:nvPr/>
        </p:nvPicPr>
        <p:blipFill>
          <a:blip r:embed="rId2" cstate="print"/>
          <a:stretch>
            <a:fillRect/>
          </a:stretch>
        </p:blipFill>
        <p:spPr>
          <a:xfrm>
            <a:off x="107504" y="1772816"/>
            <a:ext cx="3096344" cy="3456384"/>
          </a:xfrm>
          <a:prstGeom prst="rect">
            <a:avLst/>
          </a:prstGeom>
        </p:spPr>
      </p:pic>
      <p:pic>
        <p:nvPicPr>
          <p:cNvPr id="7" name="6 Imagen" descr="images (40).jpg"/>
          <p:cNvPicPr>
            <a:picLocks noChangeAspect="1"/>
          </p:cNvPicPr>
          <p:nvPr/>
        </p:nvPicPr>
        <p:blipFill>
          <a:blip r:embed="rId3" cstate="print"/>
          <a:stretch>
            <a:fillRect/>
          </a:stretch>
        </p:blipFill>
        <p:spPr>
          <a:xfrm>
            <a:off x="3203848" y="1772816"/>
            <a:ext cx="2846611" cy="3456383"/>
          </a:xfrm>
          <a:prstGeom prst="rect">
            <a:avLst/>
          </a:prstGeom>
        </p:spPr>
      </p:pic>
      <p:pic>
        <p:nvPicPr>
          <p:cNvPr id="8" name="7 Imagen" descr="images (41).jpg"/>
          <p:cNvPicPr>
            <a:picLocks noChangeAspect="1"/>
          </p:cNvPicPr>
          <p:nvPr/>
        </p:nvPicPr>
        <p:blipFill>
          <a:blip r:embed="rId4" cstate="print"/>
          <a:stretch>
            <a:fillRect/>
          </a:stretch>
        </p:blipFill>
        <p:spPr>
          <a:xfrm>
            <a:off x="6012160" y="1772816"/>
            <a:ext cx="3131840" cy="345638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MX" dirty="0" smtClean="0"/>
              <a:t/>
            </a:r>
            <a:br>
              <a:rPr lang="es-MX" dirty="0" smtClean="0"/>
            </a:br>
            <a:endParaRPr lang="es-MX" dirty="0"/>
          </a:p>
        </p:txBody>
      </p:sp>
      <p:sp>
        <p:nvSpPr>
          <p:cNvPr id="6" name="5 CuadroTexto"/>
          <p:cNvSpPr txBox="1"/>
          <p:nvPr/>
        </p:nvSpPr>
        <p:spPr>
          <a:xfrm>
            <a:off x="5292080" y="4581128"/>
            <a:ext cx="2448272" cy="954107"/>
          </a:xfrm>
          <a:prstGeom prst="rect">
            <a:avLst/>
          </a:prstGeom>
          <a:solidFill>
            <a:schemeClr val="accent2"/>
          </a:solidFill>
        </p:spPr>
        <p:txBody>
          <a:bodyPr wrap="square" rtlCol="0">
            <a:spAutoFit/>
          </a:bodyPr>
          <a:lstStyle/>
          <a:p>
            <a:pPr algn="ctr"/>
            <a:r>
              <a:rPr lang="es-MX" sz="2800" dirty="0" smtClean="0">
                <a:solidFill>
                  <a:srgbClr val="002060"/>
                </a:solidFill>
              </a:rPr>
              <a:t>Repetición del estimulo</a:t>
            </a:r>
            <a:endParaRPr lang="es-MX" sz="2800" dirty="0">
              <a:solidFill>
                <a:srgbClr val="002060"/>
              </a:solidFill>
            </a:endParaRPr>
          </a:p>
        </p:txBody>
      </p:sp>
      <p:sp>
        <p:nvSpPr>
          <p:cNvPr id="7" name="6 CuadroTexto"/>
          <p:cNvSpPr txBox="1"/>
          <p:nvPr/>
        </p:nvSpPr>
        <p:spPr>
          <a:xfrm>
            <a:off x="1475656" y="4437112"/>
            <a:ext cx="2880320" cy="1692771"/>
          </a:xfrm>
          <a:prstGeom prst="rect">
            <a:avLst/>
          </a:prstGeom>
          <a:solidFill>
            <a:srgbClr val="FF6600"/>
          </a:solidFill>
        </p:spPr>
        <p:txBody>
          <a:bodyPr wrap="square" rtlCol="0">
            <a:spAutoFit/>
          </a:bodyPr>
          <a:lstStyle/>
          <a:p>
            <a:pPr algn="ctr"/>
            <a:r>
              <a:rPr lang="es-MX" sz="2600" dirty="0" smtClean="0">
                <a:solidFill>
                  <a:srgbClr val="002060"/>
                </a:solidFill>
              </a:rPr>
              <a:t>Modifica aspectos de conducta en respuesta negativa</a:t>
            </a:r>
            <a:endParaRPr lang="es-MX" sz="2600" dirty="0">
              <a:solidFill>
                <a:srgbClr val="002060"/>
              </a:solidFill>
            </a:endParaRPr>
          </a:p>
        </p:txBody>
      </p:sp>
      <p:sp>
        <p:nvSpPr>
          <p:cNvPr id="8" name="7 CuadroTexto"/>
          <p:cNvSpPr txBox="1"/>
          <p:nvPr/>
        </p:nvSpPr>
        <p:spPr>
          <a:xfrm>
            <a:off x="1115616" y="1988840"/>
            <a:ext cx="3096344" cy="1815882"/>
          </a:xfrm>
          <a:prstGeom prst="rect">
            <a:avLst/>
          </a:prstGeom>
          <a:solidFill>
            <a:srgbClr val="00B050"/>
          </a:solidFill>
        </p:spPr>
        <p:txBody>
          <a:bodyPr wrap="square" rtlCol="0">
            <a:spAutoFit/>
          </a:bodyPr>
          <a:lstStyle/>
          <a:p>
            <a:pPr algn="ctr"/>
            <a:r>
              <a:rPr lang="es-MX" sz="2800" dirty="0" smtClean="0">
                <a:solidFill>
                  <a:srgbClr val="002060"/>
                </a:solidFill>
              </a:rPr>
              <a:t>Retroalimentación a respuestas positivas y negativas</a:t>
            </a:r>
            <a:endParaRPr lang="es-MX" sz="2800" dirty="0">
              <a:solidFill>
                <a:srgbClr val="002060"/>
              </a:solidFill>
            </a:endParaRPr>
          </a:p>
        </p:txBody>
      </p:sp>
      <p:sp>
        <p:nvSpPr>
          <p:cNvPr id="9" name="8 CuadroTexto"/>
          <p:cNvSpPr txBox="1"/>
          <p:nvPr/>
        </p:nvSpPr>
        <p:spPr>
          <a:xfrm>
            <a:off x="5292080" y="1988840"/>
            <a:ext cx="2952327" cy="1815882"/>
          </a:xfrm>
          <a:prstGeom prst="rect">
            <a:avLst/>
          </a:prstGeom>
          <a:solidFill>
            <a:srgbClr val="92D050"/>
          </a:solidFill>
        </p:spPr>
        <p:txBody>
          <a:bodyPr wrap="square" rtlCol="0">
            <a:spAutoFit/>
          </a:bodyPr>
          <a:lstStyle/>
          <a:p>
            <a:pPr algn="ctr"/>
            <a:r>
              <a:rPr lang="es-MX" sz="2800" dirty="0" smtClean="0">
                <a:solidFill>
                  <a:srgbClr val="002060"/>
                </a:solidFill>
              </a:rPr>
              <a:t>Ofrece refuerzo positivo a respuestas positivas</a:t>
            </a:r>
            <a:endParaRPr lang="es-MX" sz="2800" dirty="0">
              <a:solidFill>
                <a:srgbClr val="002060"/>
              </a:solidFill>
            </a:endParaRPr>
          </a:p>
        </p:txBody>
      </p:sp>
      <p:sp>
        <p:nvSpPr>
          <p:cNvPr id="10" name="9 CuadroTexto"/>
          <p:cNvSpPr txBox="1"/>
          <p:nvPr/>
        </p:nvSpPr>
        <p:spPr>
          <a:xfrm>
            <a:off x="1763688" y="476672"/>
            <a:ext cx="1524776" cy="523220"/>
          </a:xfrm>
          <a:prstGeom prst="rect">
            <a:avLst/>
          </a:prstGeom>
          <a:solidFill>
            <a:srgbClr val="00B0F0"/>
          </a:solidFill>
        </p:spPr>
        <p:txBody>
          <a:bodyPr wrap="none" rtlCol="0">
            <a:spAutoFit/>
          </a:bodyPr>
          <a:lstStyle/>
          <a:p>
            <a:r>
              <a:rPr lang="es-MX" sz="2800" dirty="0" smtClean="0">
                <a:solidFill>
                  <a:srgbClr val="002060"/>
                </a:solidFill>
              </a:rPr>
              <a:t>estimulo</a:t>
            </a:r>
            <a:endParaRPr lang="es-MX" sz="2800" dirty="0">
              <a:solidFill>
                <a:srgbClr val="002060"/>
              </a:solidFill>
            </a:endParaRPr>
          </a:p>
        </p:txBody>
      </p:sp>
      <p:sp>
        <p:nvSpPr>
          <p:cNvPr id="11" name="10 CuadroTexto"/>
          <p:cNvSpPr txBox="1"/>
          <p:nvPr/>
        </p:nvSpPr>
        <p:spPr>
          <a:xfrm>
            <a:off x="5076057" y="476672"/>
            <a:ext cx="2520280" cy="954107"/>
          </a:xfrm>
          <a:prstGeom prst="rect">
            <a:avLst/>
          </a:prstGeom>
          <a:solidFill>
            <a:srgbClr val="00FF99"/>
          </a:solidFill>
        </p:spPr>
        <p:txBody>
          <a:bodyPr wrap="square" rtlCol="0">
            <a:spAutoFit/>
          </a:bodyPr>
          <a:lstStyle/>
          <a:p>
            <a:pPr algn="ctr"/>
            <a:r>
              <a:rPr lang="es-MX" sz="2800" dirty="0" smtClean="0">
                <a:solidFill>
                  <a:srgbClr val="002060"/>
                </a:solidFill>
              </a:rPr>
              <a:t>Respuesta exigida</a:t>
            </a:r>
            <a:endParaRPr lang="es-MX" sz="2800" dirty="0">
              <a:solidFill>
                <a:srgbClr val="002060"/>
              </a:solidFill>
            </a:endParaRPr>
          </a:p>
        </p:txBody>
      </p:sp>
      <p:sp>
        <p:nvSpPr>
          <p:cNvPr id="12" name="11 Flecha doblada"/>
          <p:cNvSpPr/>
          <p:nvPr/>
        </p:nvSpPr>
        <p:spPr>
          <a:xfrm>
            <a:off x="539552" y="764704"/>
            <a:ext cx="936104" cy="482453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3" name="12 Flecha izquierda"/>
          <p:cNvSpPr/>
          <p:nvPr/>
        </p:nvSpPr>
        <p:spPr>
          <a:xfrm>
            <a:off x="899592" y="5301208"/>
            <a:ext cx="576064"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4" name="13 Flecha derecha"/>
          <p:cNvSpPr/>
          <p:nvPr/>
        </p:nvSpPr>
        <p:spPr>
          <a:xfrm>
            <a:off x="4139952" y="548680"/>
            <a:ext cx="792088"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5" name="14 Flecha izquierda"/>
          <p:cNvSpPr/>
          <p:nvPr/>
        </p:nvSpPr>
        <p:spPr>
          <a:xfrm rot="19860249">
            <a:off x="4340110" y="1691551"/>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6" name="15 Flecha derecha"/>
          <p:cNvSpPr/>
          <p:nvPr/>
        </p:nvSpPr>
        <p:spPr>
          <a:xfrm>
            <a:off x="4355976" y="2708920"/>
            <a:ext cx="864096"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7" name="16 Flecha abajo"/>
          <p:cNvSpPr/>
          <p:nvPr/>
        </p:nvSpPr>
        <p:spPr>
          <a:xfrm>
            <a:off x="6444208" y="3861048"/>
            <a:ext cx="432048"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17 Flecha izquierda"/>
          <p:cNvSpPr/>
          <p:nvPr/>
        </p:nvSpPr>
        <p:spPr>
          <a:xfrm>
            <a:off x="4355976" y="4941168"/>
            <a:ext cx="792088"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9" name="18 CuadroTexto"/>
          <p:cNvSpPr txBox="1"/>
          <p:nvPr/>
        </p:nvSpPr>
        <p:spPr>
          <a:xfrm>
            <a:off x="2477041" y="6150114"/>
            <a:ext cx="4543231" cy="707886"/>
          </a:xfrm>
          <a:prstGeom prst="rect">
            <a:avLst/>
          </a:prstGeom>
          <a:noFill/>
        </p:spPr>
        <p:txBody>
          <a:bodyPr wrap="square" rtlCol="0">
            <a:spAutoFit/>
          </a:bodyPr>
          <a:lstStyle/>
          <a:p>
            <a:pPr algn="ctr"/>
            <a:r>
              <a:rPr lang="es-MX" sz="4000" dirty="0" smtClean="0">
                <a:solidFill>
                  <a:schemeClr val="tx1">
                    <a:lumMod val="95000"/>
                  </a:schemeClr>
                </a:solidFill>
              </a:rPr>
              <a:t>CONDUCTIVISMO</a:t>
            </a:r>
            <a:endParaRPr lang="es-MX" sz="4000" dirty="0">
              <a:solidFill>
                <a:schemeClr val="tx1">
                  <a:lumMod val="9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143000"/>
          </a:xfrm>
        </p:spPr>
        <p:txBody>
          <a:bodyPr>
            <a:normAutofit/>
          </a:bodyPr>
          <a:lstStyle/>
          <a:p>
            <a:r>
              <a:rPr lang="es-MX" dirty="0" smtClean="0"/>
              <a:t>CARACTERISTICAS PRINCIPALES</a:t>
            </a:r>
            <a:endParaRPr lang="es-MX" dirty="0"/>
          </a:p>
        </p:txBody>
      </p:sp>
      <p:pic>
        <p:nvPicPr>
          <p:cNvPr id="4" name="3 Marcador de contenido" descr="EsquemaConductismo.jpg"/>
          <p:cNvPicPr>
            <a:picLocks noGrp="1" noChangeAspect="1"/>
          </p:cNvPicPr>
          <p:nvPr>
            <p:ph idx="1"/>
          </p:nvPr>
        </p:nvPicPr>
        <p:blipFill>
          <a:blip r:embed="rId2" cstate="print"/>
          <a:stretch>
            <a:fillRect/>
          </a:stretch>
        </p:blipFill>
        <p:spPr>
          <a:xfrm>
            <a:off x="-180528" y="1052736"/>
            <a:ext cx="9468544" cy="5805264"/>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6000" dirty="0" smtClean="0">
                <a:latin typeface="Bodoni MT Condensed" pitchFamily="18" charset="0"/>
              </a:rPr>
              <a:t>CONCLUSION</a:t>
            </a:r>
            <a:endParaRPr lang="es-MX" sz="6000" dirty="0">
              <a:latin typeface="Bodoni MT Condensed" pitchFamily="18" charset="0"/>
            </a:endParaRPr>
          </a:p>
        </p:txBody>
      </p:sp>
      <p:sp>
        <p:nvSpPr>
          <p:cNvPr id="3" name="2 Marcador de contenido"/>
          <p:cNvSpPr>
            <a:spLocks noGrp="1"/>
          </p:cNvSpPr>
          <p:nvPr>
            <p:ph idx="1"/>
          </p:nvPr>
        </p:nvSpPr>
        <p:spPr/>
        <p:txBody>
          <a:bodyPr/>
          <a:lstStyle/>
          <a:p>
            <a:r>
              <a:rPr lang="es-MX" dirty="0" smtClean="0"/>
              <a:t>Enseñar al alumno, estimularlo, recompensarlo y en caso de que no haya buenas respuestas de este volver a intentarlo.</a:t>
            </a:r>
            <a:endParaRPr lang="es-MX"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6000" dirty="0" smtClean="0">
                <a:latin typeface="Bodoni MT Condensed" pitchFamily="18" charset="0"/>
              </a:rPr>
              <a:t>BIBLIOGRAFÍA</a:t>
            </a:r>
            <a:endParaRPr lang="es-MX" sz="6000" dirty="0">
              <a:latin typeface="Bodoni MT Condensed" pitchFamily="18" charset="0"/>
            </a:endParaRPr>
          </a:p>
        </p:txBody>
      </p:sp>
      <p:sp>
        <p:nvSpPr>
          <p:cNvPr id="3" name="2 Marcador de contenido"/>
          <p:cNvSpPr>
            <a:spLocks noGrp="1"/>
          </p:cNvSpPr>
          <p:nvPr>
            <p:ph idx="1"/>
          </p:nvPr>
        </p:nvSpPr>
        <p:spPr/>
        <p:txBody>
          <a:bodyPr/>
          <a:lstStyle/>
          <a:p>
            <a:endParaRPr lang="es-MX" dirty="0" smtClean="0"/>
          </a:p>
          <a:p>
            <a:r>
              <a:rPr lang="es-MX" dirty="0" smtClean="0"/>
              <a:t>http://teduca3.wikispaces.com/2.+CONDUCTISMO</a:t>
            </a:r>
            <a:endParaRPr lang="es-MX"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6000" dirty="0" smtClean="0">
                <a:latin typeface="Bodoni MT Condensed" pitchFamily="18" charset="0"/>
              </a:rPr>
              <a:t>INTRODUCCIÓN</a:t>
            </a:r>
            <a:endParaRPr lang="es-MX" sz="6000" dirty="0">
              <a:latin typeface="Bodoni MT Condensed" pitchFamily="18" charset="0"/>
            </a:endParaRPr>
          </a:p>
        </p:txBody>
      </p:sp>
      <p:sp>
        <p:nvSpPr>
          <p:cNvPr id="3" name="2 Marcador de contenido"/>
          <p:cNvSpPr>
            <a:spLocks noGrp="1"/>
          </p:cNvSpPr>
          <p:nvPr>
            <p:ph idx="1"/>
          </p:nvPr>
        </p:nvSpPr>
        <p:spPr/>
        <p:txBody>
          <a:bodyPr/>
          <a:lstStyle/>
          <a:p>
            <a:r>
              <a:rPr lang="es-MX" dirty="0" smtClean="0"/>
              <a:t>Este tema trata de el estudio de los cambios que se pueden medir, observar y cuantificar en la conducta del sujeto y en la repetición de patrones de comportamiento</a:t>
            </a:r>
            <a:endParaRPr lang="es-MX"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4624"/>
            <a:ext cx="8229600" cy="1143000"/>
          </a:xfrm>
        </p:spPr>
        <p:txBody>
          <a:bodyPr/>
          <a:lstStyle/>
          <a:p>
            <a:pPr algn="ctr"/>
            <a:r>
              <a:rPr lang="es-MX" dirty="0" smtClean="0"/>
              <a:t>CONDUCTIVISMO</a:t>
            </a:r>
            <a:endParaRPr lang="es-MX" dirty="0"/>
          </a:p>
        </p:txBody>
      </p:sp>
      <p:sp>
        <p:nvSpPr>
          <p:cNvPr id="3" name="2 Marcador de contenido"/>
          <p:cNvSpPr>
            <a:spLocks noGrp="1"/>
          </p:cNvSpPr>
          <p:nvPr>
            <p:ph idx="1"/>
          </p:nvPr>
        </p:nvSpPr>
        <p:spPr>
          <a:xfrm>
            <a:off x="35496" y="1728192"/>
            <a:ext cx="5338936" cy="5589240"/>
          </a:xfrm>
        </p:spPr>
        <p:txBody>
          <a:bodyPr>
            <a:noAutofit/>
          </a:bodyPr>
          <a:lstStyle/>
          <a:p>
            <a:r>
              <a:rPr lang="es-MX" dirty="0"/>
              <a:t>El  </a:t>
            </a:r>
            <a:r>
              <a:rPr lang="es-MX" dirty="0" err="1" smtClean="0"/>
              <a:t>conductivismo</a:t>
            </a:r>
            <a:r>
              <a:rPr lang="es-MX" dirty="0" smtClean="0"/>
              <a:t> es </a:t>
            </a:r>
            <a:r>
              <a:rPr lang="es-MX" dirty="0"/>
              <a:t>el conjunto de teorías del aprendizaje desarrolladas a partir de la psicología conductista, que estudia la conducta del ser humano y busca predecir y manipular dicha conducta a partir de la situación, la respuesta y el </a:t>
            </a:r>
            <a:r>
              <a:rPr lang="es-MX" dirty="0" smtClean="0"/>
              <a:t>organismo.</a:t>
            </a:r>
            <a:endParaRPr lang="es-MX" dirty="0"/>
          </a:p>
        </p:txBody>
      </p:sp>
      <p:pic>
        <p:nvPicPr>
          <p:cNvPr id="4" name="3 Imagen" descr="20070830-skinner[1].jpg"/>
          <p:cNvPicPr>
            <a:picLocks noChangeAspect="1"/>
          </p:cNvPicPr>
          <p:nvPr/>
        </p:nvPicPr>
        <p:blipFill>
          <a:blip r:embed="rId2" cstate="print"/>
          <a:stretch>
            <a:fillRect/>
          </a:stretch>
        </p:blipFill>
        <p:spPr>
          <a:xfrm>
            <a:off x="5796136" y="980728"/>
            <a:ext cx="3096344" cy="3456384"/>
          </a:xfrm>
          <a:prstGeom prst="rect">
            <a:avLst/>
          </a:prstGeom>
        </p:spPr>
      </p:pic>
      <p:sp>
        <p:nvSpPr>
          <p:cNvPr id="6" name="5 CuadroTexto"/>
          <p:cNvSpPr txBox="1"/>
          <p:nvPr/>
        </p:nvSpPr>
        <p:spPr>
          <a:xfrm rot="10800000" flipV="1">
            <a:off x="5796136" y="4422590"/>
            <a:ext cx="3024336" cy="2246769"/>
          </a:xfrm>
          <a:prstGeom prst="rect">
            <a:avLst/>
          </a:prstGeom>
          <a:noFill/>
        </p:spPr>
        <p:txBody>
          <a:bodyPr wrap="square" rtlCol="0">
            <a:spAutoFit/>
          </a:bodyPr>
          <a:lstStyle/>
          <a:p>
            <a:r>
              <a:rPr lang="es-MX" sz="2000" i="1" dirty="0" smtClean="0"/>
              <a:t>"El conductismo no es la ciencia del comportamiento humano, es la filosofía de esa ciencia" ("Sobre el conductismo", B. F. </a:t>
            </a:r>
            <a:r>
              <a:rPr lang="es-MX" sz="2000" i="1" dirty="0" err="1" smtClean="0"/>
              <a:t>Skinner</a:t>
            </a:r>
            <a:r>
              <a:rPr lang="es-MX" sz="2000" i="1" dirty="0" smtClean="0"/>
              <a:t>).</a:t>
            </a:r>
            <a:endParaRPr lang="es-MX"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images (9).jpg"/>
          <p:cNvPicPr>
            <a:picLocks noGrp="1" noChangeAspect="1"/>
          </p:cNvPicPr>
          <p:nvPr>
            <p:ph idx="1"/>
          </p:nvPr>
        </p:nvPicPr>
        <p:blipFill>
          <a:blip r:embed="rId2" cstate="print"/>
          <a:stretch>
            <a:fillRect/>
          </a:stretch>
        </p:blipFill>
        <p:spPr>
          <a:xfrm>
            <a:off x="1" y="2780928"/>
            <a:ext cx="9144000" cy="4077072"/>
          </a:xfrm>
        </p:spPr>
      </p:pic>
      <p:sp>
        <p:nvSpPr>
          <p:cNvPr id="3" name="2 CuadroTexto"/>
          <p:cNvSpPr txBox="1"/>
          <p:nvPr/>
        </p:nvSpPr>
        <p:spPr>
          <a:xfrm>
            <a:off x="2555776" y="332656"/>
            <a:ext cx="3600400" cy="830997"/>
          </a:xfrm>
          <a:prstGeom prst="rect">
            <a:avLst/>
          </a:prstGeom>
          <a:noFill/>
        </p:spPr>
        <p:txBody>
          <a:bodyPr wrap="square" rtlCol="0">
            <a:spAutoFit/>
          </a:bodyPr>
          <a:lstStyle/>
          <a:p>
            <a:pPr algn="ctr"/>
            <a:r>
              <a:rPr lang="es-MX" sz="4800" dirty="0" smtClean="0"/>
              <a:t>SKINNER</a:t>
            </a:r>
            <a:endParaRPr lang="es-MX" sz="4800" dirty="0"/>
          </a:p>
        </p:txBody>
      </p:sp>
      <p:sp>
        <p:nvSpPr>
          <p:cNvPr id="5" name="4 CuadroTexto"/>
          <p:cNvSpPr txBox="1"/>
          <p:nvPr/>
        </p:nvSpPr>
        <p:spPr>
          <a:xfrm>
            <a:off x="0" y="1124744"/>
            <a:ext cx="9144000" cy="1569660"/>
          </a:xfrm>
          <a:prstGeom prst="rect">
            <a:avLst/>
          </a:prstGeom>
          <a:noFill/>
        </p:spPr>
        <p:txBody>
          <a:bodyPr wrap="square" rtlCol="0">
            <a:spAutoFit/>
          </a:bodyPr>
          <a:lstStyle/>
          <a:p>
            <a:pPr>
              <a:buFont typeface="Arial" pitchFamily="34" charset="0"/>
              <a:buChar char="•"/>
            </a:pPr>
            <a:r>
              <a:rPr lang="es-MX" sz="2400" dirty="0" smtClean="0"/>
              <a:t>TODA  CONDUCTA  ESTA SIEMPRE DETERMINADA POR EL REFORZAMIENTO</a:t>
            </a:r>
          </a:p>
          <a:p>
            <a:pPr>
              <a:buFont typeface="Arial" pitchFamily="34" charset="0"/>
              <a:buChar char="•"/>
            </a:pPr>
            <a:r>
              <a:rPr lang="es-MX" sz="2400" dirty="0" smtClean="0"/>
              <a:t>DESARROLLO EL SISTEMA OPERANTE</a:t>
            </a:r>
          </a:p>
          <a:p>
            <a:pPr>
              <a:buFont typeface="Arial" pitchFamily="34" charset="0"/>
              <a:buChar char="•"/>
            </a:pPr>
            <a:r>
              <a:rPr lang="es-MX" sz="2400" dirty="0" smtClean="0"/>
              <a:t>UNA RESPUESTA SE REPITE SI NO HA TENIDO EXITO</a:t>
            </a:r>
            <a:endParaRPr lang="es-MX"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88632"/>
          </a:xfrm>
        </p:spPr>
        <p:txBody>
          <a:bodyPr>
            <a:normAutofit/>
          </a:bodyPr>
          <a:lstStyle/>
          <a:p>
            <a:r>
              <a:rPr lang="es-MX" sz="4000" dirty="0" smtClean="0"/>
              <a:t>Entre los distintos autores, fue </a:t>
            </a:r>
            <a:r>
              <a:rPr lang="es-MX" sz="4000" dirty="0" err="1" smtClean="0"/>
              <a:t>Skinner</a:t>
            </a:r>
            <a:r>
              <a:rPr lang="es-MX" sz="4000" dirty="0" smtClean="0"/>
              <a:t> el que más aportó al proceso de enseñanza-aprendizaje a través de un nuevo comportamiento que denominó </a:t>
            </a:r>
            <a:r>
              <a:rPr lang="es-MX" sz="4000" i="1" dirty="0" smtClean="0"/>
              <a:t>conducta operante</a:t>
            </a:r>
            <a:r>
              <a:rPr lang="es-MX" sz="4000" dirty="0" smtClean="0"/>
              <a:t>. Esta engloba a toda conducta aparentemente espontánea, </a:t>
            </a:r>
            <a:r>
              <a:rPr lang="es-MX" sz="4000" dirty="0" err="1" smtClean="0"/>
              <a:t>aunq﻿ue</a:t>
            </a:r>
            <a:r>
              <a:rPr lang="es-MX" sz="4000" dirty="0" smtClean="0"/>
              <a:t> no libre de regulación..</a:t>
            </a:r>
            <a:endParaRPr lang="es-MX"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544616"/>
          </a:xfrm>
        </p:spPr>
        <p:txBody>
          <a:bodyPr>
            <a:noAutofit/>
          </a:bodyPr>
          <a:lstStyle/>
          <a:p>
            <a:r>
              <a:rPr lang="es-MX" sz="4000" dirty="0" smtClean="0"/>
              <a:t>Ahora ya no se concibe al alumno como un sujeto pasivo que reacciona al estímulo, sino que es un sujeto activo que busca introducir cambios en su medio. De este modo, </a:t>
            </a:r>
            <a:r>
              <a:rPr lang="es-MX" sz="4000" dirty="0" err="1" smtClean="0"/>
              <a:t>Skinner</a:t>
            </a:r>
            <a:r>
              <a:rPr lang="es-MX" sz="4000" dirty="0" smtClean="0"/>
              <a:t> transformó el esquema estímulo-respuesta del condicionamiento clásico de </a:t>
            </a:r>
            <a:r>
              <a:rPr lang="es-MX" sz="4000" dirty="0" err="1" smtClean="0"/>
              <a:t>Pavlov</a:t>
            </a:r>
            <a:r>
              <a:rPr lang="es-MX" sz="4000" dirty="0" smtClean="0"/>
              <a:t> por el esquema operación-respuesta-estímulo</a:t>
            </a:r>
            <a:endParaRPr lang="es-MX"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32792" y="0"/>
            <a:ext cx="7467600" cy="1143000"/>
          </a:xfrm>
        </p:spPr>
        <p:txBody>
          <a:bodyPr/>
          <a:lstStyle/>
          <a:p>
            <a:pPr algn="ctr"/>
            <a:r>
              <a:rPr lang="es-MX" dirty="0" smtClean="0"/>
              <a:t>PAVLOV</a:t>
            </a:r>
            <a:endParaRPr lang="es-MX" dirty="0"/>
          </a:p>
        </p:txBody>
      </p:sp>
      <p:pic>
        <p:nvPicPr>
          <p:cNvPr id="4" name="4 Marcador de contenido" descr="images (12).jpg"/>
          <p:cNvPicPr>
            <a:picLocks noGrp="1" noChangeAspect="1"/>
          </p:cNvPicPr>
          <p:nvPr>
            <p:ph idx="1"/>
          </p:nvPr>
        </p:nvPicPr>
        <p:blipFill>
          <a:blip r:embed="rId2" cstate="print"/>
          <a:stretch>
            <a:fillRect/>
          </a:stretch>
        </p:blipFill>
        <p:spPr>
          <a:xfrm>
            <a:off x="0" y="2636912"/>
            <a:ext cx="9144000" cy="4221088"/>
          </a:xfrm>
        </p:spPr>
      </p:pic>
      <p:sp>
        <p:nvSpPr>
          <p:cNvPr id="5" name="4 CuadroTexto"/>
          <p:cNvSpPr txBox="1"/>
          <p:nvPr/>
        </p:nvSpPr>
        <p:spPr>
          <a:xfrm>
            <a:off x="0" y="1052736"/>
            <a:ext cx="9144000" cy="1908215"/>
          </a:xfrm>
          <a:prstGeom prst="rect">
            <a:avLst/>
          </a:prstGeom>
          <a:noFill/>
        </p:spPr>
        <p:txBody>
          <a:bodyPr wrap="square" rtlCol="0">
            <a:spAutoFit/>
          </a:bodyPr>
          <a:lstStyle/>
          <a:p>
            <a:pPr>
              <a:buFont typeface="Arial" pitchFamily="34" charset="0"/>
              <a:buChar char="•"/>
            </a:pPr>
            <a:r>
              <a:rPr lang="es-MX" sz="2000" dirty="0" smtClean="0"/>
              <a:t>CREO EL CONDICIONAMIENTO CLASICO</a:t>
            </a:r>
          </a:p>
          <a:p>
            <a:pPr>
              <a:buFont typeface="Arial" pitchFamily="34" charset="0"/>
              <a:buChar char="•"/>
            </a:pPr>
            <a:r>
              <a:rPr lang="es-MX" sz="2000" dirty="0" smtClean="0"/>
              <a:t>REFLEJO CONDICIONADO</a:t>
            </a:r>
          </a:p>
          <a:p>
            <a:pPr>
              <a:buFont typeface="Arial" pitchFamily="34" charset="0"/>
              <a:buChar char="•"/>
            </a:pPr>
            <a:r>
              <a:rPr lang="es-MX" sz="2000" dirty="0" smtClean="0"/>
              <a:t>FUNDAMENTO SU TEORIA DEL APRENDIZAJE</a:t>
            </a:r>
          </a:p>
          <a:p>
            <a:pPr>
              <a:buFont typeface="Arial" pitchFamily="34" charset="0"/>
              <a:buChar char="•"/>
            </a:pPr>
            <a:r>
              <a:rPr lang="es-MX" sz="2000" dirty="0" smtClean="0"/>
              <a:t>LLAMO A LA TEORIA  PSIQUICA  LA ACTIVIDAD NERVIOSA SUPERIOR</a:t>
            </a:r>
          </a:p>
          <a:p>
            <a:pPr>
              <a:buFont typeface="Arial" pitchFamily="34" charset="0"/>
              <a:buChar char="•"/>
            </a:pPr>
            <a:r>
              <a:rPr lang="es-MX" sz="2000" dirty="0" smtClean="0"/>
              <a:t>NIEGA LA EXISTENCIA DE CARACTERES INATOS</a:t>
            </a:r>
          </a:p>
          <a:p>
            <a:pPr>
              <a:buFont typeface="Arial" pitchFamily="34" charset="0"/>
              <a:buChar char="•"/>
            </a:pPr>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CONDUCTISMO RADICAL</a:t>
            </a:r>
            <a:endParaRPr lang="es-MX" dirty="0"/>
          </a:p>
        </p:txBody>
      </p:sp>
      <p:sp>
        <p:nvSpPr>
          <p:cNvPr id="3" name="2 Marcador de contenido"/>
          <p:cNvSpPr>
            <a:spLocks noGrp="1"/>
          </p:cNvSpPr>
          <p:nvPr>
            <p:ph idx="1"/>
          </p:nvPr>
        </p:nvSpPr>
        <p:spPr>
          <a:xfrm>
            <a:off x="457200" y="1412776"/>
            <a:ext cx="7467600" cy="5445224"/>
          </a:xfrm>
        </p:spPr>
        <p:txBody>
          <a:bodyPr>
            <a:normAutofit fontScale="85000" lnSpcReduction="20000"/>
          </a:bodyPr>
          <a:lstStyle/>
          <a:p>
            <a:r>
              <a:rPr lang="es-MX" dirty="0" smtClean="0">
                <a:solidFill>
                  <a:srgbClr val="0070C0"/>
                </a:solidFill>
              </a:rPr>
              <a:t> J</a:t>
            </a:r>
            <a:r>
              <a:rPr lang="es-MX" dirty="0" smtClean="0">
                <a:solidFill>
                  <a:srgbClr val="0070C0"/>
                </a:solidFill>
              </a:rPr>
              <a:t>. B. </a:t>
            </a:r>
            <a:r>
              <a:rPr lang="es-MX" dirty="0" smtClean="0">
                <a:solidFill>
                  <a:srgbClr val="0070C0"/>
                </a:solidFill>
              </a:rPr>
              <a:t>W</a:t>
            </a:r>
            <a:r>
              <a:rPr lang="es-MX" dirty="0" smtClean="0">
                <a:solidFill>
                  <a:srgbClr val="0070C0"/>
                </a:solidFill>
              </a:rPr>
              <a:t>atson creía firmemente que el ser humano no nace, se hace.</a:t>
            </a:r>
          </a:p>
          <a:p>
            <a:r>
              <a:rPr lang="es-MX" dirty="0" smtClean="0">
                <a:solidFill>
                  <a:srgbClr val="0070C0"/>
                </a:solidFill>
              </a:rPr>
              <a:t>Es decir, que utilizando refuerzos y </a:t>
            </a:r>
          </a:p>
          <a:p>
            <a:pPr>
              <a:buNone/>
            </a:pPr>
            <a:r>
              <a:rPr lang="es-MX" dirty="0" smtClean="0">
                <a:solidFill>
                  <a:srgbClr val="0070C0"/>
                </a:solidFill>
              </a:rPr>
              <a:t> </a:t>
            </a:r>
            <a:r>
              <a:rPr lang="es-MX" dirty="0" smtClean="0">
                <a:solidFill>
                  <a:srgbClr val="0070C0"/>
                </a:solidFill>
              </a:rPr>
              <a:t>    castigos, puedes moldear la personalidad de un individuo a tu antojo.</a:t>
            </a:r>
          </a:p>
          <a:p>
            <a:r>
              <a:rPr lang="es-MX" dirty="0" smtClean="0">
                <a:solidFill>
                  <a:srgbClr val="0070C0"/>
                </a:solidFill>
              </a:rPr>
              <a:t>Su frase mas famosa es: </a:t>
            </a:r>
          </a:p>
          <a:p>
            <a:r>
              <a:rPr lang="es-MX" dirty="0" smtClean="0">
                <a:solidFill>
                  <a:srgbClr val="FFFF00"/>
                </a:solidFill>
              </a:rPr>
              <a:t>“</a:t>
            </a:r>
            <a:r>
              <a:rPr lang="es-MX" dirty="0" smtClean="0">
                <a:solidFill>
                  <a:srgbClr val="FFFF00"/>
                </a:solidFill>
              </a:rPr>
              <a:t>D</a:t>
            </a:r>
            <a:r>
              <a:rPr lang="es-MX" dirty="0" smtClean="0">
                <a:solidFill>
                  <a:srgbClr val="FFFF00"/>
                </a:solidFill>
              </a:rPr>
              <a:t>ame una docena de niños bien formados, para que los eduque, y yo me comprometo a elegir uno de ellos al azar y adiestrarlo para que se convierta en un especialista de cualquier tipo que yo pueda escoger- medico, abogado, artista, hombre de negocios e incluso mendigo o ladrón- prescindiendo de su talento, inclinaciones, tendencias, aptitudes, vocaciones y raza de sus antepasados”.</a:t>
            </a:r>
            <a:endParaRPr lang="es-MX" dirty="0" smtClean="0">
              <a:solidFill>
                <a:srgbClr val="FFFF00"/>
              </a:solidFill>
            </a:endParaRPr>
          </a:p>
          <a:p>
            <a:endParaRPr lang="es-MX" dirty="0" smtClean="0"/>
          </a:p>
          <a:p>
            <a:endParaRPr lang="es-MX" dirty="0"/>
          </a:p>
        </p:txBody>
      </p:sp>
      <p:pic>
        <p:nvPicPr>
          <p:cNvPr id="4" name="3 Imagen" descr="images (41).jpg"/>
          <p:cNvPicPr>
            <a:picLocks noChangeAspect="1"/>
          </p:cNvPicPr>
          <p:nvPr/>
        </p:nvPicPr>
        <p:blipFill>
          <a:blip r:embed="rId2" cstate="print"/>
          <a:stretch>
            <a:fillRect/>
          </a:stretch>
        </p:blipFill>
        <p:spPr>
          <a:xfrm>
            <a:off x="7236297" y="0"/>
            <a:ext cx="1907704" cy="25622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EJEMPLO</a:t>
            </a:r>
            <a:endParaRPr lang="es-MX" dirty="0"/>
          </a:p>
        </p:txBody>
      </p:sp>
      <p:sp>
        <p:nvSpPr>
          <p:cNvPr id="5" name="4 Elipse"/>
          <p:cNvSpPr/>
          <p:nvPr/>
        </p:nvSpPr>
        <p:spPr>
          <a:xfrm>
            <a:off x="179512" y="2276872"/>
            <a:ext cx="1944216" cy="1584176"/>
          </a:xfrm>
          <a:prstGeom prst="ellipse">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SONIDO DE CAMPANA</a:t>
            </a:r>
            <a:endParaRPr lang="es-MX" dirty="0">
              <a:solidFill>
                <a:schemeClr val="bg1"/>
              </a:solidFill>
            </a:endParaRPr>
          </a:p>
        </p:txBody>
      </p:sp>
      <p:sp>
        <p:nvSpPr>
          <p:cNvPr id="6" name="5 Elipse"/>
          <p:cNvSpPr/>
          <p:nvPr/>
        </p:nvSpPr>
        <p:spPr>
          <a:xfrm>
            <a:off x="251520" y="4149080"/>
            <a:ext cx="1800200" cy="1584176"/>
          </a:xfrm>
          <a:prstGeom prst="ellipse">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NIÑOS SALGAN AL RECREO</a:t>
            </a:r>
            <a:endParaRPr lang="es-MX" dirty="0">
              <a:solidFill>
                <a:schemeClr val="bg1"/>
              </a:solidFill>
            </a:endParaRPr>
          </a:p>
        </p:txBody>
      </p:sp>
      <p:sp>
        <p:nvSpPr>
          <p:cNvPr id="7" name="6 Elipse"/>
          <p:cNvSpPr/>
          <p:nvPr/>
        </p:nvSpPr>
        <p:spPr>
          <a:xfrm>
            <a:off x="4572000" y="2348880"/>
            <a:ext cx="1872208" cy="1584176"/>
          </a:xfrm>
          <a:prstGeom prst="ellipse">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SONIDO DE CAMPANA</a:t>
            </a:r>
            <a:endParaRPr lang="es-MX" dirty="0">
              <a:solidFill>
                <a:schemeClr val="bg1"/>
              </a:solidFill>
            </a:endParaRPr>
          </a:p>
        </p:txBody>
      </p:sp>
      <p:sp>
        <p:nvSpPr>
          <p:cNvPr id="8" name="7 Elipse"/>
          <p:cNvSpPr/>
          <p:nvPr/>
        </p:nvSpPr>
        <p:spPr>
          <a:xfrm>
            <a:off x="4644008" y="5013176"/>
            <a:ext cx="1872208" cy="1584176"/>
          </a:xfrm>
          <a:prstGeom prst="ellipse">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SONIDO DE CAMPANA</a:t>
            </a:r>
            <a:endParaRPr lang="es-MX" dirty="0">
              <a:solidFill>
                <a:schemeClr val="bg1"/>
              </a:solidFill>
            </a:endParaRPr>
          </a:p>
        </p:txBody>
      </p:sp>
      <p:sp>
        <p:nvSpPr>
          <p:cNvPr id="10" name="9 Rectángulo"/>
          <p:cNvSpPr/>
          <p:nvPr/>
        </p:nvSpPr>
        <p:spPr>
          <a:xfrm>
            <a:off x="2771800" y="2636912"/>
            <a:ext cx="1584176"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NO HAY RESPUESTA</a:t>
            </a:r>
            <a:endParaRPr lang="es-MX" dirty="0">
              <a:solidFill>
                <a:schemeClr val="bg1"/>
              </a:solidFill>
            </a:endParaRPr>
          </a:p>
        </p:txBody>
      </p:sp>
      <p:sp>
        <p:nvSpPr>
          <p:cNvPr id="11" name="10 Rectángulo"/>
          <p:cNvSpPr/>
          <p:nvPr/>
        </p:nvSpPr>
        <p:spPr>
          <a:xfrm>
            <a:off x="2843808" y="4509120"/>
            <a:ext cx="1584176"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LOS NIÑOS SALEN</a:t>
            </a:r>
            <a:endParaRPr lang="es-MX" dirty="0">
              <a:solidFill>
                <a:schemeClr val="bg1"/>
              </a:solidFill>
            </a:endParaRPr>
          </a:p>
        </p:txBody>
      </p:sp>
      <p:sp>
        <p:nvSpPr>
          <p:cNvPr id="12" name="11 Rectángulo"/>
          <p:cNvSpPr/>
          <p:nvPr/>
        </p:nvSpPr>
        <p:spPr>
          <a:xfrm>
            <a:off x="7200800" y="2636912"/>
            <a:ext cx="1619672"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!!!NIÑOS SALGAN AL RECREO!!!</a:t>
            </a:r>
            <a:endParaRPr lang="es-MX" dirty="0">
              <a:solidFill>
                <a:schemeClr val="bg1"/>
              </a:solidFill>
            </a:endParaRPr>
          </a:p>
        </p:txBody>
      </p:sp>
      <p:sp>
        <p:nvSpPr>
          <p:cNvPr id="13" name="12 Rectángulo"/>
          <p:cNvSpPr/>
          <p:nvPr/>
        </p:nvSpPr>
        <p:spPr>
          <a:xfrm>
            <a:off x="7236296" y="5301208"/>
            <a:ext cx="1584176"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smtClean="0">
                <a:solidFill>
                  <a:schemeClr val="bg1"/>
                </a:solidFill>
              </a:rPr>
              <a:t>LOS NIÑOS SALEN</a:t>
            </a:r>
            <a:endParaRPr lang="es-MX" dirty="0">
              <a:solidFill>
                <a:schemeClr val="bg1"/>
              </a:solidFill>
            </a:endParaRPr>
          </a:p>
        </p:txBody>
      </p:sp>
      <p:sp>
        <p:nvSpPr>
          <p:cNvPr id="14" name="13 CuadroTexto"/>
          <p:cNvSpPr txBox="1"/>
          <p:nvPr/>
        </p:nvSpPr>
        <p:spPr>
          <a:xfrm>
            <a:off x="1259632" y="1484784"/>
            <a:ext cx="1723549" cy="646331"/>
          </a:xfrm>
          <a:prstGeom prst="rect">
            <a:avLst/>
          </a:prstGeom>
          <a:noFill/>
        </p:spPr>
        <p:txBody>
          <a:bodyPr wrap="none" rtlCol="0">
            <a:spAutoFit/>
          </a:bodyPr>
          <a:lstStyle/>
          <a:p>
            <a:r>
              <a:rPr lang="es-MX" sz="3600" dirty="0" smtClean="0">
                <a:solidFill>
                  <a:schemeClr val="bg1"/>
                </a:solidFill>
              </a:rPr>
              <a:t>ANTES</a:t>
            </a:r>
            <a:endParaRPr lang="es-MX" sz="3600" dirty="0">
              <a:solidFill>
                <a:schemeClr val="bg1"/>
              </a:solidFill>
            </a:endParaRPr>
          </a:p>
        </p:txBody>
      </p:sp>
      <p:sp>
        <p:nvSpPr>
          <p:cNvPr id="15" name="14 CuadroTexto"/>
          <p:cNvSpPr txBox="1"/>
          <p:nvPr/>
        </p:nvSpPr>
        <p:spPr>
          <a:xfrm>
            <a:off x="5643176" y="1484784"/>
            <a:ext cx="2169184" cy="584775"/>
          </a:xfrm>
          <a:prstGeom prst="rect">
            <a:avLst/>
          </a:prstGeom>
          <a:noFill/>
        </p:spPr>
        <p:txBody>
          <a:bodyPr wrap="none" rtlCol="0">
            <a:spAutoFit/>
          </a:bodyPr>
          <a:lstStyle/>
          <a:p>
            <a:r>
              <a:rPr lang="es-MX" sz="3200" dirty="0" smtClean="0">
                <a:solidFill>
                  <a:schemeClr val="bg1"/>
                </a:solidFill>
              </a:rPr>
              <a:t>DURANTE</a:t>
            </a:r>
            <a:endParaRPr lang="es-MX" sz="3200" dirty="0">
              <a:solidFill>
                <a:schemeClr val="bg1"/>
              </a:solidFill>
            </a:endParaRPr>
          </a:p>
        </p:txBody>
      </p:sp>
      <p:sp>
        <p:nvSpPr>
          <p:cNvPr id="16" name="15 CuadroTexto"/>
          <p:cNvSpPr txBox="1"/>
          <p:nvPr/>
        </p:nvSpPr>
        <p:spPr>
          <a:xfrm>
            <a:off x="5664015" y="4221088"/>
            <a:ext cx="2148345" cy="584775"/>
          </a:xfrm>
          <a:prstGeom prst="rect">
            <a:avLst/>
          </a:prstGeom>
          <a:noFill/>
        </p:spPr>
        <p:txBody>
          <a:bodyPr wrap="none" rtlCol="0">
            <a:spAutoFit/>
          </a:bodyPr>
          <a:lstStyle/>
          <a:p>
            <a:r>
              <a:rPr lang="es-MX" sz="3200" dirty="0" smtClean="0">
                <a:solidFill>
                  <a:schemeClr val="bg1"/>
                </a:solidFill>
              </a:rPr>
              <a:t>DESPUES</a:t>
            </a:r>
            <a:endParaRPr lang="es-MX" sz="3200" dirty="0">
              <a:solidFill>
                <a:schemeClr val="bg1"/>
              </a:solidFill>
            </a:endParaRPr>
          </a:p>
        </p:txBody>
      </p:sp>
      <p:sp>
        <p:nvSpPr>
          <p:cNvPr id="17" name="16 Igual que"/>
          <p:cNvSpPr/>
          <p:nvPr/>
        </p:nvSpPr>
        <p:spPr>
          <a:xfrm>
            <a:off x="2195736" y="2780928"/>
            <a:ext cx="504056" cy="432048"/>
          </a:xfrm>
          <a:prstGeom prst="mathEqua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8" name="17 Igual que"/>
          <p:cNvSpPr/>
          <p:nvPr/>
        </p:nvSpPr>
        <p:spPr>
          <a:xfrm>
            <a:off x="2195736" y="4725144"/>
            <a:ext cx="504056" cy="432048"/>
          </a:xfrm>
          <a:prstGeom prst="mathEqua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9" name="18 Igual que"/>
          <p:cNvSpPr/>
          <p:nvPr/>
        </p:nvSpPr>
        <p:spPr>
          <a:xfrm>
            <a:off x="6588224" y="2924944"/>
            <a:ext cx="576064" cy="432048"/>
          </a:xfrm>
          <a:prstGeom prst="mathEqua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20" name="19 Igual que"/>
          <p:cNvSpPr/>
          <p:nvPr/>
        </p:nvSpPr>
        <p:spPr>
          <a:xfrm>
            <a:off x="6588224" y="5589240"/>
            <a:ext cx="504056" cy="432048"/>
          </a:xfrm>
          <a:prstGeom prst="mathEqua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Tree>
  </p:cSld>
  <p:clrMapOvr>
    <a:masterClrMapping/>
  </p:clrMapOvr>
</p:sld>
</file>

<file path=ppt/theme/theme1.xml><?xml version="1.0" encoding="utf-8"?>
<a:theme xmlns:a="http://schemas.openxmlformats.org/drawingml/2006/main" name="Técnico">
  <a:themeElements>
    <a:clrScheme name="Técnico">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écnico">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écnico">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323</TotalTime>
  <Words>284</Words>
  <Application>Microsoft Office PowerPoint</Application>
  <PresentationFormat>Presentación en pantalla (4:3)</PresentationFormat>
  <Paragraphs>52</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Técnico</vt:lpstr>
      <vt:lpstr>CONDUCTIVISMO</vt:lpstr>
      <vt:lpstr>INTRODUCCIÓN</vt:lpstr>
      <vt:lpstr>CONDUCTIVISMO</vt:lpstr>
      <vt:lpstr>Diapositiva 4</vt:lpstr>
      <vt:lpstr>Diapositiva 5</vt:lpstr>
      <vt:lpstr>Diapositiva 6</vt:lpstr>
      <vt:lpstr>PAVLOV</vt:lpstr>
      <vt:lpstr>CONDUCTISMO RADICAL</vt:lpstr>
      <vt:lpstr>EJEMPLO</vt:lpstr>
      <vt:lpstr>Diapositiva 10</vt:lpstr>
      <vt:lpstr>CARACTERISTICAS PRINCIPALES</vt:lpstr>
      <vt:lpstr>CONCLUSION</vt:lpstr>
      <vt:lpstr>BIBLIOGRAFÍA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REY</dc:creator>
  <cp:lastModifiedBy>REY</cp:lastModifiedBy>
  <cp:revision>35</cp:revision>
  <dcterms:created xsi:type="dcterms:W3CDTF">2014-02-20T03:42:51Z</dcterms:created>
  <dcterms:modified xsi:type="dcterms:W3CDTF">2014-03-01T19:14:31Z</dcterms:modified>
</cp:coreProperties>
</file>