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CCFF66"/>
    <a:srgbClr val="FF00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7C6A-3C2F-402A-9E94-DE791CBBA6E4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B945C-21CF-4044-B658-4B6298F261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efinicion.de/epistemologia/" TargetMode="External"/><Relationship Id="rId2" Type="http://schemas.openxmlformats.org/officeDocument/2006/relationships/hyperlink" Target="http://es.wikipedia.org/wiki/Epistemolog%C3%AD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18815"/>
            <a:ext cx="7772400" cy="1470025"/>
          </a:xfrm>
        </p:spPr>
        <p:txBody>
          <a:bodyPr>
            <a:normAutofit/>
          </a:bodyPr>
          <a:lstStyle/>
          <a:p>
            <a:r>
              <a:rPr lang="es-MX" sz="6000" b="1" dirty="0" smtClean="0"/>
              <a:t>EPISTEMOLOGÍA</a:t>
            </a:r>
            <a:endParaRPr lang="es-MX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11560" y="5373216"/>
            <a:ext cx="6400800" cy="1176536"/>
          </a:xfrm>
        </p:spPr>
        <p:txBody>
          <a:bodyPr/>
          <a:lstStyle/>
          <a:p>
            <a:r>
              <a:rPr lang="es-MX" dirty="0" smtClean="0"/>
              <a:t>Lizbeth Hernández Gómez</a:t>
            </a:r>
          </a:p>
          <a:p>
            <a:r>
              <a:rPr lang="es-MX" dirty="0" smtClean="0"/>
              <a:t>Lic. </a:t>
            </a:r>
            <a:r>
              <a:rPr lang="es-MX" dirty="0" err="1" smtClean="0"/>
              <a:t>Elui</a:t>
            </a:r>
            <a:r>
              <a:rPr lang="es-MX" dirty="0" smtClean="0"/>
              <a:t> Gómez Castro</a:t>
            </a:r>
            <a:endParaRPr lang="es-MX" dirty="0"/>
          </a:p>
        </p:txBody>
      </p:sp>
      <p:pic>
        <p:nvPicPr>
          <p:cNvPr id="4" name="3 Imagen" descr="images (3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772816"/>
            <a:ext cx="6336704" cy="3600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  <a:latin typeface="Arial Black" pitchFamily="34" charset="0"/>
              </a:rPr>
              <a:t>CONCLUSIÓN</a:t>
            </a:r>
            <a:r>
              <a:rPr lang="es-MX" dirty="0" smtClean="0">
                <a:latin typeface="Arial Black" pitchFamily="34" charset="0"/>
              </a:rPr>
              <a:t> 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85000" lnSpcReduction="10000"/>
          </a:bodyPr>
          <a:lstStyle/>
          <a:p>
            <a:r>
              <a:rPr lang="es-MX" dirty="0" smtClean="0"/>
              <a:t>El objetivo de la epistemología es aclarar las condiciones en los que es posible el conocimiento del ser humano, así como los limites, en otras palabras juzga sobre su validez y sobre su alcance.</a:t>
            </a:r>
          </a:p>
          <a:p>
            <a:r>
              <a:rPr lang="es-MX" dirty="0" smtClean="0"/>
              <a:t>Es la rama de la filosofía que y trata sobre la teoría del conocimiento, se ocupa de la definición del saber y los tipos de conocimientos posibles y el grado con el que cada uno resulta cierto.</a:t>
            </a:r>
          </a:p>
          <a:p>
            <a:r>
              <a:rPr lang="es-MX" dirty="0" smtClean="0"/>
              <a:t>La utilidad de la epistemología sirve </a:t>
            </a:r>
            <a:r>
              <a:rPr lang="es-MX" smtClean="0"/>
              <a:t>para deducir </a:t>
            </a:r>
            <a:r>
              <a:rPr lang="es-MX" dirty="0" smtClean="0"/>
              <a:t>y sistematizar conceptos filosóficos. Ayuda a resolver problemas  </a:t>
            </a:r>
            <a:r>
              <a:rPr lang="es-MX" dirty="0" err="1" smtClean="0"/>
              <a:t>cientifico-filosoficos</a:t>
            </a:r>
            <a:r>
              <a:rPr lang="es-MX" dirty="0" smtClean="0"/>
              <a:t>. Reconstruir maneras científicas de manera evidente. Participar en las discusiones sobre la naturaleza y el valor de la ciencia para aplicarla.</a:t>
            </a:r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es.wikipedia.org/wiki/Epistemolog%C3%ADa</a:t>
            </a:r>
            <a:endParaRPr lang="es-MX" dirty="0" smtClean="0"/>
          </a:p>
          <a:p>
            <a:r>
              <a:rPr lang="es-MX" dirty="0" smtClean="0">
                <a:hlinkClick r:id="rId3"/>
              </a:rPr>
              <a:t>http://definicion.de/epistemologia</a:t>
            </a:r>
            <a:r>
              <a:rPr lang="es-MX" dirty="0" smtClean="0">
                <a:hlinkClick r:id="rId3"/>
              </a:rPr>
              <a:t>/</a:t>
            </a:r>
            <a:endParaRPr lang="es-MX" dirty="0" smtClean="0"/>
          </a:p>
          <a:p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2687602" y="476672"/>
            <a:ext cx="45865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6000" dirty="0" smtClean="0"/>
              <a:t>BIBLIOGRAFIA</a:t>
            </a:r>
            <a:endParaRPr lang="es-MX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B0F0"/>
                </a:solidFill>
              </a:rPr>
              <a:t>INTRODUCCION</a:t>
            </a:r>
            <a:endParaRPr lang="es-MX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La epistemología significa conocimiento y estudio. Esta se encarga del conocimiento y de los problemas psicológicos, históricos y sociológicos en los que se puede justificar o invalidar. Así como también los conceptos tales como verdad, objetividad, realidad y justificación. Sus primeros filósofos fueron platón y </a:t>
            </a:r>
            <a:r>
              <a:rPr lang="es-MX" dirty="0" err="1" smtClean="0"/>
              <a:t>permenides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Para unos autores la gnoseología la llamaban ciencia y otros autores a la epistemología la denominaron como teoría del conocimiento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EPISTEMOLOGIA 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009900"/>
                </a:solidFill>
              </a:rPr>
              <a:t>La </a:t>
            </a:r>
            <a:r>
              <a:rPr lang="es-MX" sz="4000" b="1" dirty="0">
                <a:solidFill>
                  <a:srgbClr val="009900"/>
                </a:solidFill>
              </a:rPr>
              <a:t>epistemología</a:t>
            </a:r>
            <a:r>
              <a:rPr lang="es-MX" sz="4000" dirty="0">
                <a:solidFill>
                  <a:srgbClr val="009900"/>
                </a:solidFill>
              </a:rPr>
              <a:t> (del </a:t>
            </a:r>
            <a:r>
              <a:rPr lang="es-MX" sz="4000" dirty="0" smtClean="0">
                <a:solidFill>
                  <a:srgbClr val="009900"/>
                </a:solidFill>
              </a:rPr>
              <a:t>griego</a:t>
            </a:r>
            <a:r>
              <a:rPr lang="es-MX" sz="4000" dirty="0">
                <a:solidFill>
                  <a:srgbClr val="009900"/>
                </a:solidFill>
              </a:rPr>
              <a:t> (</a:t>
            </a:r>
            <a:r>
              <a:rPr lang="es-MX" sz="4000" i="1" dirty="0" err="1">
                <a:solidFill>
                  <a:srgbClr val="009900"/>
                </a:solidFill>
              </a:rPr>
              <a:t>episteme</a:t>
            </a:r>
            <a:r>
              <a:rPr lang="es-MX" sz="4000" dirty="0">
                <a:solidFill>
                  <a:srgbClr val="009900"/>
                </a:solidFill>
              </a:rPr>
              <a:t>), "conocimiento", </a:t>
            </a:r>
            <a:r>
              <a:rPr lang="es-MX" sz="4000" dirty="0" smtClean="0">
                <a:solidFill>
                  <a:srgbClr val="009900"/>
                </a:solidFill>
              </a:rPr>
              <a:t>(</a:t>
            </a:r>
            <a:r>
              <a:rPr lang="es-MX" sz="4000" i="1" dirty="0">
                <a:solidFill>
                  <a:srgbClr val="009900"/>
                </a:solidFill>
              </a:rPr>
              <a:t>logos</a:t>
            </a:r>
            <a:r>
              <a:rPr lang="es-MX" sz="4000" dirty="0">
                <a:solidFill>
                  <a:srgbClr val="009900"/>
                </a:solidFill>
              </a:rPr>
              <a:t>), "estudio") es la rama de la filosofía cuyo objeto de estudio es el </a:t>
            </a:r>
            <a:r>
              <a:rPr lang="es-MX" sz="4000" dirty="0" smtClean="0">
                <a:solidFill>
                  <a:srgbClr val="009900"/>
                </a:solidFill>
              </a:rPr>
              <a:t>conocimiento.</a:t>
            </a:r>
            <a:endParaRPr lang="es-MX" sz="40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476672"/>
            <a:ext cx="8686800" cy="59046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4000" dirty="0" smtClean="0">
                <a:solidFill>
                  <a:srgbClr val="00B050"/>
                </a:solidFill>
              </a:rPr>
              <a:t>    La </a:t>
            </a:r>
            <a:r>
              <a:rPr lang="es-MX" sz="4000" dirty="0">
                <a:solidFill>
                  <a:srgbClr val="00B050"/>
                </a:solidFill>
              </a:rPr>
              <a:t>epistemología, como teoría del conocimiento, se ocupa de problemas tales como las circunstancias </a:t>
            </a:r>
            <a:r>
              <a:rPr lang="es-MX" sz="4000" dirty="0" smtClean="0">
                <a:solidFill>
                  <a:srgbClr val="00B050"/>
                </a:solidFill>
              </a:rPr>
              <a:t>:</a:t>
            </a:r>
          </a:p>
          <a:p>
            <a:pPr>
              <a:buNone/>
            </a:pPr>
            <a:endParaRPr lang="es-MX" sz="3600" dirty="0" smtClean="0"/>
          </a:p>
          <a:p>
            <a:pPr>
              <a:buNone/>
            </a:pPr>
            <a:endParaRPr lang="es-MX" sz="3600" dirty="0" smtClean="0"/>
          </a:p>
          <a:p>
            <a:pPr>
              <a:buNone/>
            </a:pPr>
            <a:endParaRPr lang="es-MX" sz="3600" dirty="0" smtClean="0"/>
          </a:p>
          <a:p>
            <a:pPr>
              <a:buNone/>
            </a:pPr>
            <a:r>
              <a:rPr lang="es-MX" sz="4000" dirty="0" smtClean="0">
                <a:solidFill>
                  <a:srgbClr val="0070C0"/>
                </a:solidFill>
              </a:rPr>
              <a:t>   Que </a:t>
            </a:r>
            <a:r>
              <a:rPr lang="es-MX" sz="4000" dirty="0">
                <a:solidFill>
                  <a:srgbClr val="0070C0"/>
                </a:solidFill>
              </a:rPr>
              <a:t>llevan a la obtención del conocimiento, y los criterios por los cuales se le justifica o </a:t>
            </a:r>
            <a:r>
              <a:rPr lang="es-MX" sz="4000" dirty="0" smtClean="0">
                <a:solidFill>
                  <a:srgbClr val="0070C0"/>
                </a:solidFill>
              </a:rPr>
              <a:t>invalida.</a:t>
            </a:r>
            <a:endParaRPr lang="es-MX" sz="4000" dirty="0">
              <a:solidFill>
                <a:srgbClr val="0070C0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347864" y="2924944"/>
            <a:ext cx="2376264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/>
              <a:t>históricas</a:t>
            </a:r>
          </a:p>
          <a:p>
            <a:pPr algn="ctr"/>
            <a:endParaRPr lang="es-MX" dirty="0"/>
          </a:p>
        </p:txBody>
      </p:sp>
      <p:sp>
        <p:nvSpPr>
          <p:cNvPr id="6" name="5 Rectángulo redondeado"/>
          <p:cNvSpPr/>
          <p:nvPr/>
        </p:nvSpPr>
        <p:spPr>
          <a:xfrm>
            <a:off x="251520" y="2924944"/>
            <a:ext cx="2592288" cy="9144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600" b="1" dirty="0" smtClean="0"/>
              <a:t>psicológicas</a:t>
            </a:r>
            <a:r>
              <a:rPr lang="es-MX" dirty="0" smtClean="0"/>
              <a:t> 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6228184" y="2924944"/>
            <a:ext cx="2592288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/>
              <a:t>sociológicas</a:t>
            </a:r>
            <a:endParaRPr lang="es-MX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4000" dirty="0" smtClean="0">
                <a:solidFill>
                  <a:srgbClr val="FF0000"/>
                </a:solidFill>
              </a:rPr>
              <a:t>    Así como la definición clara y precisa de los conceptos epistémicos más usuales, tales como:</a:t>
            </a:r>
          </a:p>
          <a:p>
            <a:r>
              <a:rPr lang="es-MX" sz="4000" dirty="0" smtClean="0">
                <a:solidFill>
                  <a:srgbClr val="00B0F0"/>
                </a:solidFill>
              </a:rPr>
              <a:t>Verdad</a:t>
            </a:r>
          </a:p>
          <a:p>
            <a:r>
              <a:rPr lang="es-MX" sz="4000" dirty="0" smtClean="0">
                <a:solidFill>
                  <a:srgbClr val="FFFF00"/>
                </a:solidFill>
              </a:rPr>
              <a:t>Objetividad</a:t>
            </a:r>
          </a:p>
          <a:p>
            <a:r>
              <a:rPr lang="es-MX" sz="4000" dirty="0" smtClean="0">
                <a:solidFill>
                  <a:srgbClr val="7030A0"/>
                </a:solidFill>
              </a:rPr>
              <a:t>Realidad</a:t>
            </a:r>
          </a:p>
          <a:p>
            <a:r>
              <a:rPr lang="es-MX" sz="4000" dirty="0" smtClean="0">
                <a:solidFill>
                  <a:srgbClr val="00B050"/>
                </a:solidFill>
              </a:rPr>
              <a:t>Justificación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/>
          </a:bodyPr>
          <a:lstStyle/>
          <a:p>
            <a:r>
              <a:rPr lang="es-MX" sz="4000" dirty="0" smtClean="0">
                <a:solidFill>
                  <a:srgbClr val="7030A0"/>
                </a:solidFill>
              </a:rPr>
              <a:t>La epistemología encuentra ya sus primeras formas en la Grecia Antigua, primero en filósofos como:</a:t>
            </a:r>
          </a:p>
          <a:p>
            <a:pPr>
              <a:buNone/>
            </a:pPr>
            <a:endParaRPr lang="es-MX" sz="4000" dirty="0" smtClean="0"/>
          </a:p>
          <a:p>
            <a:r>
              <a:rPr lang="es-MX" sz="3600" dirty="0" err="1" smtClean="0">
                <a:solidFill>
                  <a:srgbClr val="FF0066"/>
                </a:solidFill>
              </a:rPr>
              <a:t>Parménides</a:t>
            </a:r>
            <a:r>
              <a:rPr lang="es-MX" sz="3600" dirty="0" smtClean="0">
                <a:solidFill>
                  <a:srgbClr val="FF0066"/>
                </a:solidFill>
              </a:rPr>
              <a:t> </a:t>
            </a:r>
          </a:p>
          <a:p>
            <a:pPr>
              <a:buNone/>
            </a:pPr>
            <a:endParaRPr lang="es-MX" sz="3600" dirty="0" smtClean="0"/>
          </a:p>
          <a:p>
            <a:r>
              <a:rPr lang="es-MX" sz="3600" dirty="0" smtClean="0">
                <a:solidFill>
                  <a:srgbClr val="FF0000"/>
                </a:solidFill>
              </a:rPr>
              <a:t>Platón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es-MX" sz="4000" dirty="0" smtClean="0">
                <a:solidFill>
                  <a:srgbClr val="FF0066"/>
                </a:solidFill>
              </a:rPr>
              <a:t>En Grecia, el tipo de conocimiento llamado </a:t>
            </a:r>
            <a:r>
              <a:rPr lang="es-MX" sz="4000" i="1" dirty="0" err="1" smtClean="0">
                <a:solidFill>
                  <a:srgbClr val="FF0066"/>
                </a:solidFill>
              </a:rPr>
              <a:t>episteme</a:t>
            </a:r>
            <a:r>
              <a:rPr lang="es-MX" sz="4000" dirty="0" smtClean="0">
                <a:solidFill>
                  <a:srgbClr val="FF0066"/>
                </a:solidFill>
              </a:rPr>
              <a:t> se oponía al conocimiento denominado </a:t>
            </a:r>
            <a:r>
              <a:rPr lang="es-MX" sz="4000" i="1" dirty="0" err="1" smtClean="0">
                <a:solidFill>
                  <a:srgbClr val="FF0066"/>
                </a:solidFill>
              </a:rPr>
              <a:t>doxa</a:t>
            </a:r>
            <a:r>
              <a:rPr lang="es-MX" sz="4000" dirty="0" smtClean="0">
                <a:solidFill>
                  <a:srgbClr val="FF0066"/>
                </a:solidFill>
              </a:rPr>
              <a:t>. </a:t>
            </a:r>
          </a:p>
          <a:p>
            <a:endParaRPr lang="es-MX" sz="4000" dirty="0" smtClean="0"/>
          </a:p>
          <a:p>
            <a:r>
              <a:rPr lang="es-MX" sz="4000" dirty="0" smtClean="0">
                <a:solidFill>
                  <a:srgbClr val="92D050"/>
                </a:solidFill>
              </a:rPr>
              <a:t>La </a:t>
            </a:r>
            <a:r>
              <a:rPr lang="es-MX" sz="4000" i="1" dirty="0" err="1" smtClean="0">
                <a:solidFill>
                  <a:srgbClr val="92D050"/>
                </a:solidFill>
              </a:rPr>
              <a:t>doxa</a:t>
            </a:r>
            <a:r>
              <a:rPr lang="es-MX" sz="4000" dirty="0" smtClean="0">
                <a:solidFill>
                  <a:srgbClr val="92D050"/>
                </a:solidFill>
              </a:rPr>
              <a:t> era el conocimiento vulgar u ordinario del ser humano, no sometido a una rigurosa reflexión crítica. 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CCFF66"/>
                </a:solidFill>
              </a:rPr>
              <a:t>La </a:t>
            </a:r>
            <a:r>
              <a:rPr lang="es-MX" sz="4000" i="1" dirty="0" err="1">
                <a:solidFill>
                  <a:srgbClr val="CCFF66"/>
                </a:solidFill>
              </a:rPr>
              <a:t>episteme</a:t>
            </a:r>
            <a:r>
              <a:rPr lang="es-MX" sz="4000" dirty="0">
                <a:solidFill>
                  <a:srgbClr val="CCFF66"/>
                </a:solidFill>
              </a:rPr>
              <a:t> era el conocimiento reflexivo elaborado con rigor. </a:t>
            </a:r>
            <a:endParaRPr lang="es-MX" sz="4000" dirty="0" smtClean="0">
              <a:solidFill>
                <a:srgbClr val="CCFF66"/>
              </a:solidFill>
            </a:endParaRPr>
          </a:p>
          <a:p>
            <a:pPr>
              <a:buNone/>
            </a:pPr>
            <a:r>
              <a:rPr lang="es-MX" sz="4000" dirty="0" smtClean="0"/>
              <a:t>   </a:t>
            </a:r>
          </a:p>
          <a:p>
            <a:pPr>
              <a:buNone/>
            </a:pPr>
            <a:r>
              <a:rPr lang="es-MX" sz="4000" dirty="0" smtClean="0">
                <a:solidFill>
                  <a:srgbClr val="009900"/>
                </a:solidFill>
              </a:rPr>
              <a:t>De </a:t>
            </a:r>
            <a:r>
              <a:rPr lang="es-MX" sz="4000" dirty="0">
                <a:solidFill>
                  <a:srgbClr val="009900"/>
                </a:solidFill>
              </a:rPr>
              <a:t>ahí que el término "epistemología" se haya utilizado con frecuencia como equivalente a "ciencia o teoría del conocimiento".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97352"/>
          </a:xfrm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00B0F0"/>
                </a:solidFill>
              </a:rPr>
              <a:t>Diversos autores distinguen la gnoseología, o estudio del conocimiento y del pensamiento en general, de la epistemología o teoría del modo concreto de conocimiento llamado ciencia.</a:t>
            </a:r>
          </a:p>
          <a:p>
            <a:pPr>
              <a:buNone/>
            </a:pPr>
            <a:endParaRPr lang="es-MX" sz="3600" dirty="0" smtClean="0"/>
          </a:p>
          <a:p>
            <a:r>
              <a:rPr lang="es-MX" sz="3600" dirty="0" smtClean="0">
                <a:solidFill>
                  <a:srgbClr val="FFFF00"/>
                </a:solidFill>
              </a:rPr>
              <a:t> Para otros autores, el término "epistemología" ha ido ampliando su significado y lo utilizan como sinónimo de "teoría del conocimiento".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298</Words>
  <Application>Microsoft Office PowerPoint</Application>
  <PresentationFormat>Presentación en pantalla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EPISTEMOLOGÍA</vt:lpstr>
      <vt:lpstr>INTRODUCCION</vt:lpstr>
      <vt:lpstr>EPISTEMOLOGIA </vt:lpstr>
      <vt:lpstr>Diapositiva 4</vt:lpstr>
      <vt:lpstr>Diapositiva 5</vt:lpstr>
      <vt:lpstr>Diapositiva 6</vt:lpstr>
      <vt:lpstr>Diapositiva 7</vt:lpstr>
      <vt:lpstr>Diapositiva 8</vt:lpstr>
      <vt:lpstr>Diapositiva 9</vt:lpstr>
      <vt:lpstr>CONCLUSIÓN 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REY</dc:creator>
  <cp:lastModifiedBy>REY</cp:lastModifiedBy>
  <cp:revision>28</cp:revision>
  <dcterms:created xsi:type="dcterms:W3CDTF">2014-02-20T03:24:58Z</dcterms:created>
  <dcterms:modified xsi:type="dcterms:W3CDTF">2014-03-01T18:22:49Z</dcterms:modified>
</cp:coreProperties>
</file>