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8" r:id="rId12"/>
    <p:sldId id="270" r:id="rId13"/>
    <p:sldId id="271" r:id="rId14"/>
    <p:sldId id="272" r:id="rId15"/>
    <p:sldId id="269" r:id="rId16"/>
    <p:sldId id="267" r:id="rId17"/>
    <p:sldId id="274" r:id="rId18"/>
    <p:sldId id="275" r:id="rId19"/>
    <p:sldId id="273" r:id="rId2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66CC"/>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15D818DE-9AE8-480A-AF4E-FFF56D07D99D}" type="datetimeFigureOut">
              <a:rPr lang="es-MX" smtClean="0"/>
              <a:pPr/>
              <a:t>01/03/2014</a:t>
            </a:fld>
            <a:endParaRPr lang="es-MX"/>
          </a:p>
        </p:txBody>
      </p:sp>
      <p:sp>
        <p:nvSpPr>
          <p:cNvPr id="19" name="18 Marcador de pie de página"/>
          <p:cNvSpPr>
            <a:spLocks noGrp="1"/>
          </p:cNvSpPr>
          <p:nvPr>
            <p:ph type="ftr" sz="quarter" idx="11"/>
          </p:nvPr>
        </p:nvSpPr>
        <p:spPr/>
        <p:txBody>
          <a:bodyPr/>
          <a:lstStyle/>
          <a:p>
            <a:endParaRPr lang="es-MX"/>
          </a:p>
        </p:txBody>
      </p:sp>
      <p:sp>
        <p:nvSpPr>
          <p:cNvPr id="27" name="26 Marcador de número de diapositiva"/>
          <p:cNvSpPr>
            <a:spLocks noGrp="1"/>
          </p:cNvSpPr>
          <p:nvPr>
            <p:ph type="sldNum" sz="quarter" idx="12"/>
          </p:nvPr>
        </p:nvSpPr>
        <p:spPr/>
        <p:txBody>
          <a:bodyPr/>
          <a:lstStyle/>
          <a:p>
            <a:fld id="{1EB0D31F-2C20-4A39-B0EF-3FA8EB20822F}"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5D818DE-9AE8-480A-AF4E-FFF56D07D99D}" type="datetimeFigureOut">
              <a:rPr lang="es-MX" smtClean="0"/>
              <a:pPr/>
              <a:t>01/03/2014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EB0D31F-2C20-4A39-B0EF-3FA8EB20822F}"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5D818DE-9AE8-480A-AF4E-FFF56D07D99D}" type="datetimeFigureOut">
              <a:rPr lang="es-MX" smtClean="0"/>
              <a:pPr/>
              <a:t>01/03/2014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EB0D31F-2C20-4A39-B0EF-3FA8EB20822F}"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5D818DE-9AE8-480A-AF4E-FFF56D07D99D}" type="datetimeFigureOut">
              <a:rPr lang="es-MX" smtClean="0"/>
              <a:pPr/>
              <a:t>01/03/2014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EB0D31F-2C20-4A39-B0EF-3FA8EB20822F}"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15D818DE-9AE8-480A-AF4E-FFF56D07D99D}" type="datetimeFigureOut">
              <a:rPr lang="es-MX" smtClean="0"/>
              <a:pPr/>
              <a:t>01/03/2014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EB0D31F-2C20-4A39-B0EF-3FA8EB20822F}"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5D818DE-9AE8-480A-AF4E-FFF56D07D99D}" type="datetimeFigureOut">
              <a:rPr lang="es-MX" smtClean="0"/>
              <a:pPr/>
              <a:t>01/03/2014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EB0D31F-2C20-4A39-B0EF-3FA8EB20822F}"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15D818DE-9AE8-480A-AF4E-FFF56D07D99D}" type="datetimeFigureOut">
              <a:rPr lang="es-MX" smtClean="0"/>
              <a:pPr/>
              <a:t>01/03/2014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EB0D31F-2C20-4A39-B0EF-3FA8EB20822F}"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15D818DE-9AE8-480A-AF4E-FFF56D07D99D}" type="datetimeFigureOut">
              <a:rPr lang="es-MX" smtClean="0"/>
              <a:pPr/>
              <a:t>01/03/2014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EB0D31F-2C20-4A39-B0EF-3FA8EB20822F}"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5D818DE-9AE8-480A-AF4E-FFF56D07D99D}" type="datetimeFigureOut">
              <a:rPr lang="es-MX" smtClean="0"/>
              <a:pPr/>
              <a:t>01/03/2014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EB0D31F-2C20-4A39-B0EF-3FA8EB20822F}"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5D818DE-9AE8-480A-AF4E-FFF56D07D99D}" type="datetimeFigureOut">
              <a:rPr lang="es-MX" smtClean="0"/>
              <a:pPr/>
              <a:t>01/03/2014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EB0D31F-2C20-4A39-B0EF-3FA8EB20822F}"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15D818DE-9AE8-480A-AF4E-FFF56D07D99D}" type="datetimeFigureOut">
              <a:rPr lang="es-MX" smtClean="0"/>
              <a:pPr/>
              <a:t>01/03/2014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a:xfrm>
            <a:off x="8077200" y="6356350"/>
            <a:ext cx="609600" cy="365125"/>
          </a:xfrm>
        </p:spPr>
        <p:txBody>
          <a:bodyPr/>
          <a:lstStyle/>
          <a:p>
            <a:fld id="{1EB0D31F-2C20-4A39-B0EF-3FA8EB20822F}" type="slidenum">
              <a:rPr lang="es-MX" smtClean="0"/>
              <a:pPr/>
              <a:t>‹Nº›</a:t>
            </a:fld>
            <a:endParaRPr lang="es-MX"/>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5D818DE-9AE8-480A-AF4E-FFF56D07D99D}" type="datetimeFigureOut">
              <a:rPr lang="es-MX" smtClean="0"/>
              <a:pPr/>
              <a:t>01/03/2014</a:t>
            </a:fld>
            <a:endParaRPr lang="es-MX"/>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MX"/>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EB0D31F-2C20-4A39-B0EF-3FA8EB20822F}" type="slidenum">
              <a:rPr lang="es-MX" smtClean="0"/>
              <a:pPr/>
              <a:t>‹Nº›</a:t>
            </a:fld>
            <a:endParaRPr lang="es-MX"/>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monografias.com/trabajos14/vigotsky/vigotsky.shtml" TargetMode="External"/><Relationship Id="rId7" Type="http://schemas.openxmlformats.org/officeDocument/2006/relationships/image" Target="../media/image13.jpeg"/><Relationship Id="rId2" Type="http://schemas.openxmlformats.org/officeDocument/2006/relationships/hyperlink" Target="http://www.monografias.com/trabajos16/teorias-piaget/teorias-piaget.shtml" TargetMode="Externa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hyperlink" Target="http://www.monografias.com/trabajos10/dapa/dapa.shtml"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constructivismo.webnode.es/autores-importantes/david-paul-ausubel-/?utm_source=copy&amp;utm_medium=paste&amp;utm_campaign=copypaste&amp;utm_content=http://constructivismo.webnode.es/autores-importantes/david-paul-ausube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87756" y="461392"/>
            <a:ext cx="7140628" cy="1095400"/>
          </a:xfrm>
        </p:spPr>
        <p:txBody>
          <a:bodyPr>
            <a:normAutofit/>
          </a:bodyPr>
          <a:lstStyle/>
          <a:p>
            <a:pPr algn="ctr"/>
            <a:r>
              <a:rPr lang="es-MX" sz="5400" b="1" dirty="0" smtClean="0">
                <a:solidFill>
                  <a:srgbClr val="FF0000"/>
                </a:solidFill>
              </a:rPr>
              <a:t>CONSTRUCTIVISMO</a:t>
            </a:r>
            <a:endParaRPr lang="es-MX" sz="5400" b="1" dirty="0">
              <a:solidFill>
                <a:srgbClr val="FF0000"/>
              </a:solidFill>
            </a:endParaRPr>
          </a:p>
        </p:txBody>
      </p:sp>
      <p:sp>
        <p:nvSpPr>
          <p:cNvPr id="3" name="2 Subtítulo"/>
          <p:cNvSpPr>
            <a:spLocks noGrp="1"/>
          </p:cNvSpPr>
          <p:nvPr>
            <p:ph type="subTitle" idx="1"/>
          </p:nvPr>
        </p:nvSpPr>
        <p:spPr>
          <a:xfrm>
            <a:off x="1835696" y="5445224"/>
            <a:ext cx="5976664" cy="1101248"/>
          </a:xfrm>
        </p:spPr>
        <p:txBody>
          <a:bodyPr>
            <a:noAutofit/>
          </a:bodyPr>
          <a:lstStyle/>
          <a:p>
            <a:pPr algn="ctr"/>
            <a:r>
              <a:rPr lang="es-MX" sz="2800" dirty="0" smtClean="0">
                <a:solidFill>
                  <a:srgbClr val="0070C0"/>
                </a:solidFill>
              </a:rPr>
              <a:t> </a:t>
            </a:r>
            <a:r>
              <a:rPr lang="es-MX" sz="2800" dirty="0" smtClean="0">
                <a:solidFill>
                  <a:srgbClr val="0070C0"/>
                </a:solidFill>
              </a:rPr>
              <a:t>Lizbeth Hernández Gómez</a:t>
            </a:r>
          </a:p>
          <a:p>
            <a:pPr algn="ctr"/>
            <a:r>
              <a:rPr lang="es-MX" sz="2800" dirty="0" smtClean="0">
                <a:solidFill>
                  <a:srgbClr val="0070C0"/>
                </a:solidFill>
              </a:rPr>
              <a:t>Lic.</a:t>
            </a:r>
            <a:r>
              <a:rPr lang="es-MX" sz="2800" dirty="0" smtClean="0">
                <a:solidFill>
                  <a:srgbClr val="0070C0"/>
                </a:solidFill>
              </a:rPr>
              <a:t> </a:t>
            </a:r>
            <a:r>
              <a:rPr lang="es-MX" sz="2800" dirty="0" err="1" smtClean="0">
                <a:solidFill>
                  <a:srgbClr val="0070C0"/>
                </a:solidFill>
              </a:rPr>
              <a:t>Elui</a:t>
            </a:r>
            <a:r>
              <a:rPr lang="es-MX" sz="2800" dirty="0" smtClean="0">
                <a:solidFill>
                  <a:srgbClr val="0070C0"/>
                </a:solidFill>
              </a:rPr>
              <a:t> Gómez Castro</a:t>
            </a:r>
            <a:endParaRPr lang="es-MX" sz="2800" dirty="0">
              <a:solidFill>
                <a:srgbClr val="0070C0"/>
              </a:solidFill>
            </a:endParaRPr>
          </a:p>
        </p:txBody>
      </p:sp>
      <p:pic>
        <p:nvPicPr>
          <p:cNvPr id="4" name="3 Imagen" descr="images (20).jpg"/>
          <p:cNvPicPr>
            <a:picLocks noChangeAspect="1"/>
          </p:cNvPicPr>
          <p:nvPr/>
        </p:nvPicPr>
        <p:blipFill>
          <a:blip r:embed="rId2" cstate="print"/>
          <a:stretch>
            <a:fillRect/>
          </a:stretch>
        </p:blipFill>
        <p:spPr>
          <a:xfrm>
            <a:off x="2195736" y="1628800"/>
            <a:ext cx="4833888" cy="352839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268760"/>
            <a:ext cx="5399512" cy="5589240"/>
          </a:xfrm>
        </p:spPr>
        <p:txBody>
          <a:bodyPr>
            <a:normAutofit fontScale="92500" lnSpcReduction="20000"/>
          </a:bodyPr>
          <a:lstStyle/>
          <a:p>
            <a:r>
              <a:rPr lang="es-MX" sz="3600" dirty="0">
                <a:solidFill>
                  <a:srgbClr val="FF66CC"/>
                </a:solidFill>
              </a:rPr>
              <a:t>Esta teoría es del aprendizaje, no una descripción de cómo enseñar. </a:t>
            </a:r>
            <a:r>
              <a:rPr lang="es-MX" sz="3600" dirty="0" smtClean="0">
                <a:solidFill>
                  <a:srgbClr val="FF66CC"/>
                </a:solidFill>
              </a:rPr>
              <a:t/>
            </a:r>
            <a:br>
              <a:rPr lang="es-MX" sz="3600" dirty="0" smtClean="0">
                <a:solidFill>
                  <a:srgbClr val="FF66CC"/>
                </a:solidFill>
              </a:rPr>
            </a:br>
            <a:r>
              <a:rPr lang="es-MX" sz="3600" dirty="0">
                <a:solidFill>
                  <a:srgbClr val="FF66CC"/>
                </a:solidFill>
              </a:rPr>
              <a:t>Los alumnos construyen conocimientos por sí mismos. </a:t>
            </a:r>
            <a:r>
              <a:rPr lang="es-MX" sz="3600" dirty="0" smtClean="0">
                <a:solidFill>
                  <a:srgbClr val="FF66CC"/>
                </a:solidFill>
              </a:rPr>
              <a:t/>
            </a:r>
            <a:br>
              <a:rPr lang="es-MX" sz="3600" dirty="0" smtClean="0">
                <a:solidFill>
                  <a:srgbClr val="FF66CC"/>
                </a:solidFill>
              </a:rPr>
            </a:br>
            <a:endParaRPr lang="es-MX" sz="3600" dirty="0" smtClean="0">
              <a:solidFill>
                <a:srgbClr val="FF66CC"/>
              </a:solidFill>
            </a:endParaRPr>
          </a:p>
          <a:p>
            <a:r>
              <a:rPr lang="es-MX" sz="3600" dirty="0" smtClean="0">
                <a:solidFill>
                  <a:srgbClr val="FF66CC"/>
                </a:solidFill>
              </a:rPr>
              <a:t>Cada </a:t>
            </a:r>
            <a:r>
              <a:rPr lang="es-MX" sz="3600" dirty="0">
                <a:solidFill>
                  <a:srgbClr val="FF66CC"/>
                </a:solidFill>
              </a:rPr>
              <a:t>uno individualmente construye significados a medida que va aprendiendo.</a:t>
            </a:r>
          </a:p>
        </p:txBody>
      </p:sp>
      <p:pic>
        <p:nvPicPr>
          <p:cNvPr id="4" name="3 Imagen" descr="images (27).jpg"/>
          <p:cNvPicPr>
            <a:picLocks noChangeAspect="1"/>
          </p:cNvPicPr>
          <p:nvPr/>
        </p:nvPicPr>
        <p:blipFill>
          <a:blip r:embed="rId2" cstate="print"/>
          <a:stretch>
            <a:fillRect/>
          </a:stretch>
        </p:blipFill>
        <p:spPr>
          <a:xfrm>
            <a:off x="5364088" y="1844824"/>
            <a:ext cx="3743400" cy="273630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0648"/>
            <a:ext cx="8229600" cy="1143000"/>
          </a:xfrm>
        </p:spPr>
        <p:txBody>
          <a:bodyPr/>
          <a:lstStyle/>
          <a:p>
            <a:pPr algn="ctr"/>
            <a:r>
              <a:rPr lang="es-MX" dirty="0" smtClean="0"/>
              <a:t>3 SON LOS REPRESENTANTES</a:t>
            </a:r>
            <a:endParaRPr lang="es-MX" dirty="0"/>
          </a:p>
        </p:txBody>
      </p:sp>
      <p:sp>
        <p:nvSpPr>
          <p:cNvPr id="3" name="2 Marcador de contenido"/>
          <p:cNvSpPr>
            <a:spLocks noGrp="1"/>
          </p:cNvSpPr>
          <p:nvPr>
            <p:ph idx="1"/>
          </p:nvPr>
        </p:nvSpPr>
        <p:spPr>
          <a:xfrm>
            <a:off x="457200" y="1556792"/>
            <a:ext cx="8229600" cy="5301208"/>
          </a:xfrm>
        </p:spPr>
        <p:txBody>
          <a:bodyPr>
            <a:normAutofit/>
          </a:bodyPr>
          <a:lstStyle/>
          <a:p>
            <a:r>
              <a:rPr lang="es-MX" sz="2800" dirty="0" smtClean="0"/>
              <a:t>C</a:t>
            </a:r>
            <a:r>
              <a:rPr lang="es-MX" sz="2800" dirty="0" smtClean="0"/>
              <a:t>ada </a:t>
            </a:r>
            <a:r>
              <a:rPr lang="es-MX" sz="2800" dirty="0" smtClean="0"/>
              <a:t>uno de ellos expresa la construcción del conocimiento dependiendo de si el sujeto interactúa con el objeto del conocimiento</a:t>
            </a:r>
            <a:r>
              <a:rPr lang="es-MX" sz="2800" dirty="0" smtClean="0"/>
              <a:t>,</a:t>
            </a:r>
          </a:p>
          <a:p>
            <a:pPr>
              <a:buNone/>
            </a:pPr>
            <a:r>
              <a:rPr lang="es-MX" sz="2800" dirty="0" smtClean="0"/>
              <a:t> </a:t>
            </a:r>
            <a:r>
              <a:rPr lang="es-MX" sz="2800" dirty="0" smtClean="0"/>
              <a:t>    </a:t>
            </a:r>
            <a:r>
              <a:rPr lang="es-MX" sz="2800" dirty="0" smtClean="0"/>
              <a:t> (</a:t>
            </a:r>
            <a:r>
              <a:rPr lang="es-MX" sz="2800" dirty="0" err="1" smtClean="0">
                <a:hlinkClick r:id="rId2"/>
              </a:rPr>
              <a:t>Piaget</a:t>
            </a:r>
            <a:r>
              <a:rPr lang="es-MX" sz="2800" dirty="0" smtClean="0"/>
              <a:t>);       si </a:t>
            </a:r>
            <a:r>
              <a:rPr lang="es-MX" sz="2800" dirty="0" smtClean="0"/>
              <a:t>lo realiza con </a:t>
            </a:r>
            <a:r>
              <a:rPr lang="es-MX" sz="2800" dirty="0" smtClean="0"/>
              <a:t>      </a:t>
            </a:r>
            <a:r>
              <a:rPr lang="es-MX" sz="2800" dirty="0" smtClean="0"/>
              <a:t>si </a:t>
            </a:r>
            <a:r>
              <a:rPr lang="es-MX" sz="2800" dirty="0" smtClean="0"/>
              <a:t>es significativo</a:t>
            </a:r>
            <a:endParaRPr lang="es-MX" sz="2800" dirty="0" smtClean="0"/>
          </a:p>
          <a:p>
            <a:pPr algn="r">
              <a:buNone/>
            </a:pPr>
            <a:r>
              <a:rPr lang="es-MX" sz="2800" dirty="0" smtClean="0"/>
              <a:t> </a:t>
            </a:r>
            <a:r>
              <a:rPr lang="es-MX" sz="2800" dirty="0" smtClean="0"/>
              <a:t>                    </a:t>
            </a:r>
            <a:r>
              <a:rPr lang="es-MX" sz="2800" dirty="0" smtClean="0"/>
              <a:t>otros </a:t>
            </a:r>
            <a:r>
              <a:rPr lang="es-MX" sz="2800" dirty="0" smtClean="0"/>
              <a:t>(</a:t>
            </a:r>
            <a:r>
              <a:rPr lang="es-MX" sz="2800" dirty="0" err="1" smtClean="0">
                <a:hlinkClick r:id="rId3"/>
              </a:rPr>
              <a:t>Vigotsky</a:t>
            </a:r>
            <a:r>
              <a:rPr lang="es-MX" sz="2800" dirty="0" smtClean="0"/>
              <a:t>) </a:t>
            </a:r>
            <a:r>
              <a:rPr lang="es-MX" sz="2800" dirty="0" smtClean="0"/>
              <a:t>o            para </a:t>
            </a:r>
            <a:r>
              <a:rPr lang="es-MX" sz="2800" dirty="0" smtClean="0"/>
              <a:t>el </a:t>
            </a:r>
            <a:r>
              <a:rPr lang="es-MX" sz="2800" dirty="0" smtClean="0"/>
              <a:t>sujeto                                                                                                                                      (</a:t>
            </a:r>
            <a:r>
              <a:rPr lang="es-MX" sz="2800" dirty="0" err="1" smtClean="0">
                <a:hlinkClick r:id="rId4"/>
              </a:rPr>
              <a:t>Ausubel</a:t>
            </a:r>
            <a:r>
              <a:rPr lang="es-MX" sz="2800" dirty="0" smtClean="0"/>
              <a:t>) </a:t>
            </a:r>
            <a:endParaRPr lang="es-MX" dirty="0"/>
          </a:p>
        </p:txBody>
      </p:sp>
      <p:pic>
        <p:nvPicPr>
          <p:cNvPr id="4" name="3 Imagen" descr="descarga (2).jpg"/>
          <p:cNvPicPr>
            <a:picLocks noChangeAspect="1"/>
          </p:cNvPicPr>
          <p:nvPr/>
        </p:nvPicPr>
        <p:blipFill>
          <a:blip r:embed="rId5" cstate="print"/>
          <a:stretch>
            <a:fillRect/>
          </a:stretch>
        </p:blipFill>
        <p:spPr>
          <a:xfrm>
            <a:off x="3131840" y="4509120"/>
            <a:ext cx="2267744" cy="2088232"/>
          </a:xfrm>
          <a:prstGeom prst="rect">
            <a:avLst/>
          </a:prstGeom>
        </p:spPr>
      </p:pic>
      <p:pic>
        <p:nvPicPr>
          <p:cNvPr id="5" name="4 Imagen" descr="descarga (3).jpg"/>
          <p:cNvPicPr>
            <a:picLocks noChangeAspect="1"/>
          </p:cNvPicPr>
          <p:nvPr/>
        </p:nvPicPr>
        <p:blipFill>
          <a:blip r:embed="rId6" cstate="print"/>
          <a:stretch>
            <a:fillRect/>
          </a:stretch>
        </p:blipFill>
        <p:spPr>
          <a:xfrm>
            <a:off x="6444208" y="4437112"/>
            <a:ext cx="2195736" cy="2204864"/>
          </a:xfrm>
          <a:prstGeom prst="rect">
            <a:avLst/>
          </a:prstGeom>
        </p:spPr>
      </p:pic>
      <p:pic>
        <p:nvPicPr>
          <p:cNvPr id="6" name="5 Imagen" descr="descarga (5).jpg"/>
          <p:cNvPicPr>
            <a:picLocks noChangeAspect="1"/>
          </p:cNvPicPr>
          <p:nvPr/>
        </p:nvPicPr>
        <p:blipFill>
          <a:blip r:embed="rId7" cstate="print"/>
          <a:stretch>
            <a:fillRect/>
          </a:stretch>
        </p:blipFill>
        <p:spPr>
          <a:xfrm>
            <a:off x="395536" y="4509120"/>
            <a:ext cx="2016224" cy="202006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pic>
        <p:nvPicPr>
          <p:cNvPr id="4" name="3 Marcador de contenido" descr="images (28).jpg"/>
          <p:cNvPicPr>
            <a:picLocks noGrp="1" noChangeAspect="1"/>
          </p:cNvPicPr>
          <p:nvPr>
            <p:ph idx="1"/>
          </p:nvPr>
        </p:nvPicPr>
        <p:blipFill>
          <a:blip r:embed="rId2" cstate="print"/>
          <a:stretch>
            <a:fillRect/>
          </a:stretch>
        </p:blipFill>
        <p:spPr>
          <a:xfrm>
            <a:off x="0" y="0"/>
            <a:ext cx="9144000" cy="6858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pic>
        <p:nvPicPr>
          <p:cNvPr id="4" name="3 Marcador de contenido" descr="slide-1-638.jpg"/>
          <p:cNvPicPr>
            <a:picLocks noGrp="1" noChangeAspect="1"/>
          </p:cNvPicPr>
          <p:nvPr>
            <p:ph idx="1"/>
          </p:nvPr>
        </p:nvPicPr>
        <p:blipFill>
          <a:blip r:embed="rId2" cstate="print"/>
          <a:stretch>
            <a:fillRect/>
          </a:stretch>
        </p:blipFill>
        <p:spPr>
          <a:xfrm>
            <a:off x="1" y="0"/>
            <a:ext cx="9144000" cy="6858000"/>
          </a:xfrm>
        </p:spPr>
      </p:pic>
      <p:pic>
        <p:nvPicPr>
          <p:cNvPr id="5" name="4 Imagen" descr="descarga (2).jpg"/>
          <p:cNvPicPr>
            <a:picLocks noChangeAspect="1"/>
          </p:cNvPicPr>
          <p:nvPr/>
        </p:nvPicPr>
        <p:blipFill>
          <a:blip r:embed="rId3" cstate="print"/>
          <a:stretch>
            <a:fillRect/>
          </a:stretch>
        </p:blipFill>
        <p:spPr>
          <a:xfrm>
            <a:off x="6876256" y="0"/>
            <a:ext cx="2267744" cy="291926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MX" sz="6000" dirty="0" smtClean="0"/>
              <a:t>AUSUBEL</a:t>
            </a:r>
            <a:endParaRPr lang="es-MX" sz="6000" dirty="0"/>
          </a:p>
        </p:txBody>
      </p:sp>
      <p:sp>
        <p:nvSpPr>
          <p:cNvPr id="3" name="2 Marcador de contenido"/>
          <p:cNvSpPr>
            <a:spLocks noGrp="1"/>
          </p:cNvSpPr>
          <p:nvPr>
            <p:ph idx="1"/>
          </p:nvPr>
        </p:nvSpPr>
        <p:spPr>
          <a:xfrm>
            <a:off x="107504" y="1772816"/>
            <a:ext cx="6912768" cy="5257800"/>
          </a:xfrm>
        </p:spPr>
        <p:txBody>
          <a:bodyPr>
            <a:noAutofit/>
          </a:bodyPr>
          <a:lstStyle/>
          <a:p>
            <a:r>
              <a:rPr lang="es-MX" dirty="0" smtClean="0">
                <a:solidFill>
                  <a:srgbClr val="FFFF00"/>
                </a:solidFill>
              </a:rPr>
              <a:t>El principal aporte de la teoría de </a:t>
            </a:r>
            <a:r>
              <a:rPr lang="es-MX" dirty="0" err="1" smtClean="0">
                <a:solidFill>
                  <a:srgbClr val="FFFF00"/>
                </a:solidFill>
              </a:rPr>
              <a:t>Ausubel</a:t>
            </a:r>
            <a:r>
              <a:rPr lang="es-MX" dirty="0" smtClean="0">
                <a:solidFill>
                  <a:srgbClr val="FFFF00"/>
                </a:solidFill>
              </a:rPr>
              <a:t> al constructivismo es un modelo de enseñanza por exposición, para promover al aprendizaje significativo en lugar del aprendizaje de memoria</a:t>
            </a:r>
            <a:r>
              <a:rPr lang="es-MX" dirty="0" smtClean="0">
                <a:solidFill>
                  <a:srgbClr val="FFFF00"/>
                </a:solidFill>
              </a:rPr>
              <a:t>.</a:t>
            </a:r>
          </a:p>
          <a:p>
            <a:pPr>
              <a:buNone/>
            </a:pPr>
            <a:r>
              <a:rPr lang="es-MX" dirty="0" smtClean="0"/>
              <a:t/>
            </a:r>
            <a:br>
              <a:rPr lang="es-MX" dirty="0" smtClean="0"/>
            </a:br>
            <a:r>
              <a:rPr lang="es-MX" dirty="0" smtClean="0">
                <a:solidFill>
                  <a:srgbClr val="00FF00"/>
                </a:solidFill>
              </a:rPr>
              <a:t>Para lograrlo además de valorar las estructuras cognitivas del alumno, se debe hacer uso de un  adecuado material y considerar la motivación como un factor fundamental para que el alumno se interese por aprender. </a:t>
            </a:r>
            <a:r>
              <a:rPr lang="es-MX" dirty="0" smtClean="0"/>
              <a:t/>
            </a:r>
            <a:br>
              <a:rPr lang="es-MX" dirty="0" smtClean="0"/>
            </a:br>
            <a:r>
              <a:rPr lang="es-MX" dirty="0" smtClean="0"/>
              <a:t/>
            </a:r>
            <a:br>
              <a:rPr lang="es-MX" dirty="0" smtClean="0"/>
            </a:br>
            <a:endParaRPr lang="es-MX" dirty="0"/>
          </a:p>
        </p:txBody>
      </p:sp>
      <p:pic>
        <p:nvPicPr>
          <p:cNvPr id="4" name="3 Imagen" descr="descarga (3).jpg"/>
          <p:cNvPicPr>
            <a:picLocks noChangeAspect="1"/>
          </p:cNvPicPr>
          <p:nvPr/>
        </p:nvPicPr>
        <p:blipFill>
          <a:blip r:embed="rId2" cstate="print"/>
          <a:stretch>
            <a:fillRect/>
          </a:stretch>
        </p:blipFill>
        <p:spPr>
          <a:xfrm>
            <a:off x="6948264" y="0"/>
            <a:ext cx="2195736" cy="2636912"/>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0648"/>
            <a:ext cx="8229600" cy="1143000"/>
          </a:xfrm>
        </p:spPr>
        <p:txBody>
          <a:bodyPr>
            <a:noAutofit/>
          </a:bodyPr>
          <a:lstStyle/>
          <a:p>
            <a:pPr algn="ctr"/>
            <a:r>
              <a:rPr lang="es-MX" sz="6000" dirty="0" smtClean="0"/>
              <a:t>constructivismo</a:t>
            </a:r>
            <a:endParaRPr lang="es-MX" sz="6000" dirty="0"/>
          </a:p>
        </p:txBody>
      </p:sp>
      <p:pic>
        <p:nvPicPr>
          <p:cNvPr id="4" name="3 Marcador de contenido" descr="constructivismo.jpg"/>
          <p:cNvPicPr>
            <a:picLocks noGrp="1" noChangeAspect="1"/>
          </p:cNvPicPr>
          <p:nvPr>
            <p:ph idx="1"/>
          </p:nvPr>
        </p:nvPicPr>
        <p:blipFill>
          <a:blip r:embed="rId2" cstate="print"/>
          <a:stretch>
            <a:fillRect/>
          </a:stretch>
        </p:blipFill>
        <p:spPr>
          <a:xfrm>
            <a:off x="0" y="1484784"/>
            <a:ext cx="9144000" cy="5424083"/>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SEMEJANZAS ENTRE VIGOTSKY Y PIAGET: </a:t>
            </a:r>
            <a:endParaRPr lang="es-MX" dirty="0"/>
          </a:p>
        </p:txBody>
      </p:sp>
      <p:sp>
        <p:nvSpPr>
          <p:cNvPr id="3" name="2 Marcador de contenido"/>
          <p:cNvSpPr>
            <a:spLocks noGrp="1"/>
          </p:cNvSpPr>
          <p:nvPr>
            <p:ph idx="1"/>
          </p:nvPr>
        </p:nvSpPr>
        <p:spPr>
          <a:xfrm>
            <a:off x="539552" y="1700808"/>
            <a:ext cx="8153400" cy="5904656"/>
          </a:xfrm>
        </p:spPr>
        <p:txBody>
          <a:bodyPr>
            <a:noAutofit/>
          </a:bodyPr>
          <a:lstStyle/>
          <a:p>
            <a:pPr>
              <a:buNone/>
            </a:pPr>
            <a:r>
              <a:rPr lang="es-MX" sz="3200" dirty="0" smtClean="0"/>
              <a:t>   1</a:t>
            </a:r>
            <a:r>
              <a:rPr lang="es-MX" sz="3200" dirty="0"/>
              <a:t>. Se acercan a la psicología desde otras disciplinas </a:t>
            </a:r>
            <a:r>
              <a:rPr lang="es-MX" sz="3200" dirty="0" smtClean="0"/>
              <a:t/>
            </a:r>
            <a:br>
              <a:rPr lang="es-MX" sz="3200" dirty="0" smtClean="0"/>
            </a:br>
            <a:r>
              <a:rPr lang="es-MX" sz="3200" dirty="0"/>
              <a:t>2. Están interesados en el origen de la función semiótica </a:t>
            </a:r>
            <a:r>
              <a:rPr lang="es-MX" sz="3200" dirty="0" smtClean="0"/>
              <a:t/>
            </a:r>
            <a:br>
              <a:rPr lang="es-MX" sz="3200" dirty="0" smtClean="0"/>
            </a:br>
            <a:r>
              <a:rPr lang="es-MX" sz="3200" dirty="0"/>
              <a:t>3. Enfoque genético e histórico para analizar la forma de pensar de los adultos </a:t>
            </a:r>
            <a:r>
              <a:rPr lang="es-MX" sz="3200" dirty="0" smtClean="0"/>
              <a:t/>
            </a:r>
            <a:br>
              <a:rPr lang="es-MX" sz="3200" dirty="0" smtClean="0"/>
            </a:br>
            <a:r>
              <a:rPr lang="es-MX" sz="3200" dirty="0"/>
              <a:t>4. Se oponen al asociacionismo y al positivismo experimentalista </a:t>
            </a:r>
            <a:r>
              <a:rPr lang="es-MX" sz="3200" dirty="0" smtClean="0"/>
              <a:t/>
            </a:r>
            <a:br>
              <a:rPr lang="es-MX" sz="3200" dirty="0" smtClean="0"/>
            </a:br>
            <a:r>
              <a:rPr lang="es-MX" sz="3200" dirty="0"/>
              <a:t>5. Adopción de una posición organicista respecto al problema del aprendizaje </a:t>
            </a:r>
            <a:r>
              <a:rPr lang="es-MX" sz="3200" dirty="0" smtClean="0"/>
              <a:t/>
            </a:r>
            <a:br>
              <a:rPr lang="es-MX" sz="3200" dirty="0" smtClean="0"/>
            </a:br>
            <a:r>
              <a:rPr lang="es-MX" sz="3200" dirty="0" smtClean="0"/>
              <a:t/>
            </a:r>
            <a:br>
              <a:rPr lang="es-MX" sz="3200" dirty="0" smtClean="0"/>
            </a:br>
            <a:r>
              <a:rPr lang="es-MX" sz="3200" dirty="0" smtClean="0"/>
              <a:t/>
            </a:r>
            <a:br>
              <a:rPr lang="es-MX" sz="3200" dirty="0" smtClean="0"/>
            </a:br>
            <a:endParaRPr lang="es-MX"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DIFERENCIAS ENTRE VIGOTSKY Y PIAGET: </a:t>
            </a:r>
            <a:endParaRPr lang="es-MX" dirty="0"/>
          </a:p>
        </p:txBody>
      </p:sp>
      <p:sp>
        <p:nvSpPr>
          <p:cNvPr id="3" name="2 Marcador de contenido"/>
          <p:cNvSpPr>
            <a:spLocks noGrp="1"/>
          </p:cNvSpPr>
          <p:nvPr>
            <p:ph idx="1"/>
          </p:nvPr>
        </p:nvSpPr>
        <p:spPr/>
        <p:txBody>
          <a:bodyPr>
            <a:normAutofit/>
          </a:bodyPr>
          <a:lstStyle/>
          <a:p>
            <a:pPr>
              <a:buNone/>
            </a:pPr>
            <a:r>
              <a:rPr lang="es-MX" sz="3600" dirty="0" smtClean="0"/>
              <a:t>  1. </a:t>
            </a:r>
            <a:r>
              <a:rPr lang="es-MX" sz="3600" dirty="0" err="1" smtClean="0"/>
              <a:t>Vigotsky</a:t>
            </a:r>
            <a:r>
              <a:rPr lang="es-MX" sz="3600" dirty="0" smtClean="0"/>
              <a:t> estima que el aprendizaje puede actuar como facilitador de la reestructuración </a:t>
            </a:r>
            <a:br>
              <a:rPr lang="es-MX" sz="3600" dirty="0" smtClean="0"/>
            </a:br>
            <a:r>
              <a:rPr lang="es-MX" sz="3600" dirty="0" smtClean="0"/>
              <a:t>2. Para </a:t>
            </a:r>
            <a:r>
              <a:rPr lang="es-MX" sz="3600" dirty="0" err="1" smtClean="0"/>
              <a:t>Piaget</a:t>
            </a:r>
            <a:r>
              <a:rPr lang="es-MX" sz="3600" dirty="0" smtClean="0"/>
              <a:t> los factores sociales pueden facilitar el desarrollo pero no determinan su curso </a:t>
            </a:r>
          </a:p>
          <a:p>
            <a:endParaRPr lang="es-MX" sz="3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32656"/>
            <a:ext cx="8229600" cy="1143000"/>
          </a:xfrm>
        </p:spPr>
        <p:txBody>
          <a:bodyPr>
            <a:noAutofit/>
          </a:bodyPr>
          <a:lstStyle/>
          <a:p>
            <a:pPr algn="ctr"/>
            <a:r>
              <a:rPr lang="es-MX" sz="6000" dirty="0" smtClean="0"/>
              <a:t>CONCLUSION</a:t>
            </a:r>
            <a:endParaRPr lang="es-MX" sz="6000" dirty="0"/>
          </a:p>
        </p:txBody>
      </p:sp>
      <p:sp>
        <p:nvSpPr>
          <p:cNvPr id="3" name="2 Marcador de contenido"/>
          <p:cNvSpPr>
            <a:spLocks noGrp="1"/>
          </p:cNvSpPr>
          <p:nvPr>
            <p:ph idx="1"/>
          </p:nvPr>
        </p:nvSpPr>
        <p:spPr>
          <a:xfrm>
            <a:off x="457200" y="1556792"/>
            <a:ext cx="8229600" cy="5301208"/>
          </a:xfrm>
        </p:spPr>
        <p:txBody>
          <a:bodyPr>
            <a:normAutofit/>
          </a:bodyPr>
          <a:lstStyle/>
          <a:p>
            <a:r>
              <a:rPr lang="es-MX" dirty="0" smtClean="0"/>
              <a:t>El aprendizaje se produce cuando entra en conflicto lo que el alumno ya sabe con lo que debería saber.</a:t>
            </a:r>
          </a:p>
          <a:p>
            <a:r>
              <a:rPr lang="es-MX" dirty="0" smtClean="0"/>
              <a:t>El grado de aprendizaje depende del nivel de desarrollo cognitivo.</a:t>
            </a:r>
          </a:p>
          <a:p>
            <a:r>
              <a:rPr lang="es-MX" dirty="0" smtClean="0"/>
              <a:t>El punto de partida de todo aprendizaje son los conocimientos previos.</a:t>
            </a:r>
          </a:p>
          <a:p>
            <a:r>
              <a:rPr lang="es-MX" dirty="0" smtClean="0"/>
              <a:t>El aprendizaje es un proceso de reconstrucción de saberes culturales.</a:t>
            </a:r>
          </a:p>
          <a:p>
            <a:r>
              <a:rPr lang="es-MX" dirty="0" smtClean="0"/>
              <a:t>El aprendizaje se facilita gracias a la mediación o interacción con los otros.</a:t>
            </a:r>
          </a:p>
          <a:p>
            <a:r>
              <a:rPr lang="es-MX" dirty="0" smtClean="0"/>
              <a:t>El aprendizaje implica un proceso de reorganización interna de esquemas.</a:t>
            </a:r>
            <a:endParaRPr lang="es-MX"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r>
              <a:rPr lang="es-MX" dirty="0" smtClean="0"/>
              <a:t>: </a:t>
            </a:r>
            <a:r>
              <a:rPr lang="es-MX" u="sng" dirty="0" smtClean="0">
                <a:hlinkClick r:id="rId2"/>
              </a:rPr>
              <a:t>http://constructivismo.webnode.es/autores-importantes/david-paul-ausubel-/</a:t>
            </a:r>
            <a:endParaRPr lang="es-MX" u="sng" dirty="0" smtClean="0"/>
          </a:p>
          <a:p>
            <a:r>
              <a:rPr lang="es-MX" dirty="0" smtClean="0"/>
              <a:t>http://teduca3.wikispaces.com/4.+CONSTRUCTIVISMO</a:t>
            </a:r>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INTRODUCCION</a:t>
            </a:r>
            <a:endParaRPr lang="es-MX" dirty="0"/>
          </a:p>
        </p:txBody>
      </p:sp>
      <p:sp>
        <p:nvSpPr>
          <p:cNvPr id="3" name="2 Marcador de contenido"/>
          <p:cNvSpPr>
            <a:spLocks noGrp="1"/>
          </p:cNvSpPr>
          <p:nvPr>
            <p:ph idx="1"/>
          </p:nvPr>
        </p:nvSpPr>
        <p:spPr/>
        <p:txBody>
          <a:bodyPr>
            <a:normAutofit/>
          </a:bodyPr>
          <a:lstStyle/>
          <a:p>
            <a:r>
              <a:rPr lang="es-MX" sz="3200" dirty="0" smtClean="0"/>
              <a:t>El constructivismo se basa en que se produzca el aprendizaje de manera que el alumno construya su propio conocimiento de forma individual ya que el aprendizaje no siempre se puede transmitir.</a:t>
            </a:r>
            <a:endParaRPr lang="es-MX"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2648" y="1844824"/>
            <a:ext cx="5255496" cy="5112568"/>
          </a:xfrm>
        </p:spPr>
        <p:txBody>
          <a:bodyPr>
            <a:normAutofit/>
          </a:bodyPr>
          <a:lstStyle/>
          <a:p>
            <a:r>
              <a:rPr lang="es-MX" sz="3600" dirty="0" smtClean="0">
                <a:solidFill>
                  <a:srgbClr val="FFFF00"/>
                </a:solidFill>
              </a:rPr>
              <a:t>El Constructivismo es la Teoría del Aprendizaje que destaca la importancia de la acción es decir del proceder activo en el PROCESO DE APRENDIZAJE .</a:t>
            </a:r>
            <a:endParaRPr lang="es-MX" sz="3600" dirty="0">
              <a:solidFill>
                <a:srgbClr val="FFFF00"/>
              </a:solidFill>
            </a:endParaRPr>
          </a:p>
        </p:txBody>
      </p:sp>
      <p:pic>
        <p:nvPicPr>
          <p:cNvPr id="4" name="3 Imagen" descr="images (23).jpg"/>
          <p:cNvPicPr>
            <a:picLocks noChangeAspect="1"/>
          </p:cNvPicPr>
          <p:nvPr/>
        </p:nvPicPr>
        <p:blipFill>
          <a:blip r:embed="rId2" cstate="print"/>
          <a:stretch>
            <a:fillRect/>
          </a:stretch>
        </p:blipFill>
        <p:spPr>
          <a:xfrm>
            <a:off x="5796136" y="1988840"/>
            <a:ext cx="3096344" cy="410445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8520" y="936104"/>
            <a:ext cx="5400600" cy="6885384"/>
          </a:xfrm>
        </p:spPr>
        <p:txBody>
          <a:bodyPr>
            <a:noAutofit/>
          </a:bodyPr>
          <a:lstStyle/>
          <a:p>
            <a:r>
              <a:rPr lang="es-MX" sz="3200" dirty="0">
                <a:solidFill>
                  <a:srgbClr val="7030A0"/>
                </a:solidFill>
              </a:rPr>
              <a:t>Inspirada en la psicología </a:t>
            </a:r>
            <a:r>
              <a:rPr lang="es-MX" sz="3200" dirty="0" smtClean="0">
                <a:solidFill>
                  <a:srgbClr val="7030A0"/>
                </a:solidFill>
              </a:rPr>
              <a:t>constructivista</a:t>
            </a:r>
            <a:r>
              <a:rPr lang="es-MX" sz="3200" dirty="0">
                <a:solidFill>
                  <a:srgbClr val="7030A0"/>
                </a:solidFill>
              </a:rPr>
              <a:t>, se basa en que para que se produzca aprendizaje, el conocimiento debe ser construido o reconstruido por el propio sujeto que aprende a través de la acción, esto significa que el aprendizaje no es aquello que simplemente se pueda transmitir.</a:t>
            </a:r>
          </a:p>
        </p:txBody>
      </p:sp>
      <p:pic>
        <p:nvPicPr>
          <p:cNvPr id="4" name="3 Imagen" descr="images (24).jpg"/>
          <p:cNvPicPr>
            <a:picLocks noChangeAspect="1"/>
          </p:cNvPicPr>
          <p:nvPr/>
        </p:nvPicPr>
        <p:blipFill>
          <a:blip r:embed="rId2" cstate="print"/>
          <a:stretch>
            <a:fillRect/>
          </a:stretch>
        </p:blipFill>
        <p:spPr>
          <a:xfrm>
            <a:off x="5292080" y="1512168"/>
            <a:ext cx="3816424" cy="400506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2648" y="1484784"/>
            <a:ext cx="5543528" cy="5373216"/>
          </a:xfrm>
        </p:spPr>
        <p:txBody>
          <a:bodyPr>
            <a:normAutofit fontScale="92500"/>
          </a:bodyPr>
          <a:lstStyle/>
          <a:p>
            <a:r>
              <a:rPr lang="es-MX" sz="3600" dirty="0">
                <a:solidFill>
                  <a:srgbClr val="FF0000"/>
                </a:solidFill>
              </a:rPr>
              <a:t>Así pues aunque el aprendizaje pueda facilitarse, cada persona (estudiante) reconstruye su propia experiencia interna, por lo que el aprendizaje no puede medirse, por ser único en cada uno de los sujetos destinatarios del aprendizaje.</a:t>
            </a:r>
          </a:p>
        </p:txBody>
      </p:sp>
      <p:pic>
        <p:nvPicPr>
          <p:cNvPr id="4" name="3 Imagen" descr="images (25).jpg"/>
          <p:cNvPicPr>
            <a:picLocks noChangeAspect="1"/>
          </p:cNvPicPr>
          <p:nvPr/>
        </p:nvPicPr>
        <p:blipFill>
          <a:blip r:embed="rId2" cstate="print"/>
          <a:stretch>
            <a:fillRect/>
          </a:stretch>
        </p:blipFill>
        <p:spPr>
          <a:xfrm>
            <a:off x="6084168" y="2276872"/>
            <a:ext cx="3059832" cy="367240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2608" y="908720"/>
            <a:ext cx="4751440" cy="5445224"/>
          </a:xfrm>
        </p:spPr>
        <p:txBody>
          <a:bodyPr>
            <a:normAutofit fontScale="92500" lnSpcReduction="10000"/>
          </a:bodyPr>
          <a:lstStyle/>
          <a:p>
            <a:r>
              <a:rPr lang="es-MX" sz="3200" dirty="0" smtClean="0"/>
              <a:t/>
            </a:r>
            <a:br>
              <a:rPr lang="es-MX" sz="3200" dirty="0" smtClean="0"/>
            </a:br>
            <a:r>
              <a:rPr lang="es-MX" sz="3900" dirty="0">
                <a:solidFill>
                  <a:srgbClr val="FF0066"/>
                </a:solidFill>
              </a:rPr>
              <a:t>La idea central es que el aprendizaje humano se construye, que la mente de las personas elabora nuevos </a:t>
            </a:r>
            <a:r>
              <a:rPr lang="es-MX" sz="3900" dirty="0" smtClean="0">
                <a:solidFill>
                  <a:srgbClr val="FF0066"/>
                </a:solidFill>
              </a:rPr>
              <a:t>conocimientos</a:t>
            </a:r>
            <a:r>
              <a:rPr lang="es-MX" sz="3900" dirty="0">
                <a:solidFill>
                  <a:srgbClr val="FF0066"/>
                </a:solidFill>
              </a:rPr>
              <a:t>, a partir de la base de enseñanzas anteriores</a:t>
            </a:r>
            <a:r>
              <a:rPr lang="es-MX" sz="3200" dirty="0"/>
              <a:t>. </a:t>
            </a:r>
          </a:p>
        </p:txBody>
      </p:sp>
      <p:pic>
        <p:nvPicPr>
          <p:cNvPr id="4" name="3 Imagen" descr="images (18).jpg"/>
          <p:cNvPicPr>
            <a:picLocks noChangeAspect="1"/>
          </p:cNvPicPr>
          <p:nvPr/>
        </p:nvPicPr>
        <p:blipFill>
          <a:blip r:embed="rId2" cstate="print"/>
          <a:stretch>
            <a:fillRect/>
          </a:stretch>
        </p:blipFill>
        <p:spPr>
          <a:xfrm>
            <a:off x="5292080" y="2276872"/>
            <a:ext cx="3779912" cy="345638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78352" y="1412776"/>
            <a:ext cx="4914128" cy="4997152"/>
          </a:xfrm>
        </p:spPr>
        <p:txBody>
          <a:bodyPr>
            <a:normAutofit lnSpcReduction="10000"/>
          </a:bodyPr>
          <a:lstStyle/>
          <a:p>
            <a:r>
              <a:rPr lang="es-MX" sz="3600" dirty="0">
                <a:solidFill>
                  <a:srgbClr val="00FF00"/>
                </a:solidFill>
              </a:rPr>
              <a:t>El aprendizaje de los estudiantes debe ser activo, deben participar en actividades en lugar de permanecer de manera pasiva observando lo que se les explica. </a:t>
            </a:r>
          </a:p>
        </p:txBody>
      </p:sp>
      <p:pic>
        <p:nvPicPr>
          <p:cNvPr id="4" name="3 Imagen" descr="images (26).jpg"/>
          <p:cNvPicPr>
            <a:picLocks noChangeAspect="1"/>
          </p:cNvPicPr>
          <p:nvPr/>
        </p:nvPicPr>
        <p:blipFill>
          <a:blip r:embed="rId2" cstate="print"/>
          <a:stretch>
            <a:fillRect/>
          </a:stretch>
        </p:blipFill>
        <p:spPr>
          <a:xfrm>
            <a:off x="0" y="2132856"/>
            <a:ext cx="3923928" cy="374441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124744"/>
            <a:ext cx="5544616" cy="5472608"/>
          </a:xfrm>
        </p:spPr>
        <p:txBody>
          <a:bodyPr>
            <a:noAutofit/>
          </a:bodyPr>
          <a:lstStyle/>
          <a:p>
            <a:r>
              <a:rPr lang="es-MX" sz="3600" dirty="0">
                <a:solidFill>
                  <a:schemeClr val="bg2">
                    <a:lumMod val="60000"/>
                    <a:lumOff val="40000"/>
                  </a:schemeClr>
                </a:solidFill>
              </a:rPr>
              <a:t>El constructivismo difiere con otros puntos de vista, en los que el aprendizaje se forja a través del paso de información entre personas (maestro-alumno), en este caso construir no es lo importante, sino recibir. </a:t>
            </a:r>
          </a:p>
        </p:txBody>
      </p:sp>
      <p:sp>
        <p:nvSpPr>
          <p:cNvPr id="6" name="5 CuadroTexto"/>
          <p:cNvSpPr txBox="1"/>
          <p:nvPr/>
        </p:nvSpPr>
        <p:spPr>
          <a:xfrm>
            <a:off x="5472608" y="5212357"/>
            <a:ext cx="3563888" cy="1384995"/>
          </a:xfrm>
          <a:prstGeom prst="rect">
            <a:avLst/>
          </a:prstGeom>
          <a:noFill/>
        </p:spPr>
        <p:txBody>
          <a:bodyPr wrap="square" rtlCol="0">
            <a:spAutoFit/>
          </a:bodyPr>
          <a:lstStyle/>
          <a:p>
            <a:r>
              <a:rPr lang="es-MX" sz="2800" dirty="0" smtClean="0">
                <a:solidFill>
                  <a:srgbClr val="FFFF00"/>
                </a:solidFill>
              </a:rPr>
              <a:t>En el constructivismo el aprendizaje es activo, no pasivo. </a:t>
            </a:r>
            <a:endParaRPr lang="es-MX" sz="2800" dirty="0">
              <a:solidFill>
                <a:srgbClr val="FFFF00"/>
              </a:solidFill>
            </a:endParaRPr>
          </a:p>
        </p:txBody>
      </p:sp>
      <p:pic>
        <p:nvPicPr>
          <p:cNvPr id="7" name="6 Imagen" descr="11961229-le-concept-d-39-education-de-la-generation-de-connaissances-enfants-le.jpg"/>
          <p:cNvPicPr>
            <a:picLocks noChangeAspect="1"/>
          </p:cNvPicPr>
          <p:nvPr/>
        </p:nvPicPr>
        <p:blipFill>
          <a:blip r:embed="rId2" cstate="print"/>
          <a:stretch>
            <a:fillRect/>
          </a:stretch>
        </p:blipFill>
        <p:spPr>
          <a:xfrm>
            <a:off x="5580112" y="1874118"/>
            <a:ext cx="3563888" cy="30670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80600" y="1340768"/>
            <a:ext cx="5399512" cy="4853136"/>
          </a:xfrm>
        </p:spPr>
        <p:txBody>
          <a:bodyPr>
            <a:normAutofit/>
          </a:bodyPr>
          <a:lstStyle/>
          <a:p>
            <a:r>
              <a:rPr lang="es-MX" sz="3600" dirty="0">
                <a:solidFill>
                  <a:srgbClr val="7030A0"/>
                </a:solidFill>
              </a:rPr>
              <a:t>Una suposición básica es que las personas aprenden cuándo pueden controlar su aprendizaje y están al corriente del control que poseen. </a:t>
            </a:r>
            <a:r>
              <a:rPr lang="es-MX" sz="3600" dirty="0" smtClean="0"/>
              <a:t/>
            </a:r>
            <a:br>
              <a:rPr lang="es-MX" sz="3600" dirty="0" smtClean="0"/>
            </a:br>
            <a:r>
              <a:rPr lang="es-MX" sz="3600" dirty="0"/>
              <a:t>﻿</a:t>
            </a:r>
          </a:p>
        </p:txBody>
      </p:sp>
      <p:pic>
        <p:nvPicPr>
          <p:cNvPr id="4" name="3 Imagen" descr="images (30).jpg"/>
          <p:cNvPicPr>
            <a:picLocks noChangeAspect="1"/>
          </p:cNvPicPr>
          <p:nvPr/>
        </p:nvPicPr>
        <p:blipFill>
          <a:blip r:embed="rId2" cstate="print"/>
          <a:stretch>
            <a:fillRect/>
          </a:stretch>
        </p:blipFill>
        <p:spPr>
          <a:xfrm>
            <a:off x="5940152" y="1412776"/>
            <a:ext cx="3203848" cy="3721265"/>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321</TotalTime>
  <Words>445</Words>
  <Application>Microsoft Office PowerPoint</Application>
  <PresentationFormat>Presentación en pantalla (4:3)</PresentationFormat>
  <Paragraphs>36</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Flujo</vt:lpstr>
      <vt:lpstr>CONSTRUCTIVISMO</vt:lpstr>
      <vt:lpstr>INTRODUCCION</vt:lpstr>
      <vt:lpstr>Diapositiva 3</vt:lpstr>
      <vt:lpstr>Diapositiva 4</vt:lpstr>
      <vt:lpstr>Diapositiva 5</vt:lpstr>
      <vt:lpstr>Diapositiva 6</vt:lpstr>
      <vt:lpstr>Diapositiva 7</vt:lpstr>
      <vt:lpstr>Diapositiva 8</vt:lpstr>
      <vt:lpstr>Diapositiva 9</vt:lpstr>
      <vt:lpstr>Diapositiva 10</vt:lpstr>
      <vt:lpstr>3 SON LOS REPRESENTANTES</vt:lpstr>
      <vt:lpstr>Diapositiva 12</vt:lpstr>
      <vt:lpstr>Diapositiva 13</vt:lpstr>
      <vt:lpstr>AUSUBEL</vt:lpstr>
      <vt:lpstr>constructivismo</vt:lpstr>
      <vt:lpstr>SEMEJANZAS ENTRE VIGOTSKY Y PIAGET: </vt:lpstr>
      <vt:lpstr>DIFERENCIAS ENTRE VIGOTSKY Y PIAGET: </vt:lpstr>
      <vt:lpstr>CONCLUSION</vt:lpstr>
      <vt:lpstr>Diapositiva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REY</dc:creator>
  <cp:lastModifiedBy>REY</cp:lastModifiedBy>
  <cp:revision>33</cp:revision>
  <dcterms:created xsi:type="dcterms:W3CDTF">2014-02-22T03:16:30Z</dcterms:created>
  <dcterms:modified xsi:type="dcterms:W3CDTF">2014-03-01T18:19:16Z</dcterms:modified>
</cp:coreProperties>
</file>